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comments+xml" PartName="/ppt/comments/comment5.xml"/>
  <Override ContentType="application/vnd.openxmlformats-officedocument.presentationml.comments+xml" PartName="/ppt/comments/comment4.xml"/>
  <Override ContentType="application/vnd.openxmlformats-officedocument.presentationml.comments+xml" PartName="/ppt/comments/comment3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y="5143500" cx="9144000"/>
  <p:notesSz cx="6858000" cy="9144000"/>
  <p:embeddedFontLst>
    <p:embeddedFont>
      <p:font typeface="Lexend Deca Light"/>
      <p:regular r:id="rId26"/>
      <p:bold r:id="rId27"/>
    </p:embeddedFont>
    <p:embeddedFont>
      <p:font typeface="Lexend Deca"/>
      <p:regular r:id="rId28"/>
      <p:bold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5" name="Russell Chiu"/>
  <p:cmAuthor clrIdx="1" id="1" initials="" lastIdx="1" name="Daniel Shirazi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2.xml"/><Relationship Id="rId26" Type="http://schemas.openxmlformats.org/officeDocument/2006/relationships/font" Target="fonts/LexendDecaLight-regular.fntdata"/><Relationship Id="rId25" Type="http://schemas.openxmlformats.org/officeDocument/2006/relationships/slide" Target="slides/slide18.xml"/><Relationship Id="rId28" Type="http://schemas.openxmlformats.org/officeDocument/2006/relationships/font" Target="fonts/LexendDeca-regular.fntdata"/><Relationship Id="rId27" Type="http://schemas.openxmlformats.org/officeDocument/2006/relationships/font" Target="fonts/LexendDecaLight-bold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font" Target="fonts/LexendDeca-bold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5-02-10T21:16:49.806">
    <p:pos x="365" y="129"/>
    <p:text>@daniel_shirazi@brown.edu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2" dt="2025-02-10T21:16:28.247">
    <p:pos x="365" y="129"/>
    <p:text>@russell_chiu@brown.edu</p:text>
  </p:cm>
</p:cmLst>
</file>

<file path=ppt/comments/comment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3" dt="2025-02-10T21:16:12.614">
    <p:pos x="365" y="129"/>
    <p:text>@daniel_shirazi@brown.edu</p:text>
  </p:cm>
</p:cmLst>
</file>

<file path=ppt/comments/comment4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4" dt="2025-02-10T21:15:52.558">
    <p:pos x="365" y="129"/>
    <p:text>@russell_chiu@brown.edu</p:text>
  </p:cm>
</p:cmLst>
</file>

<file path=ppt/comments/comment5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5" dt="2025-02-10T21:20:05.213">
    <p:pos x="365" y="129"/>
    <p:text>@russell_chiu@brown.edu</p:text>
  </p:cm>
  <p:cm authorId="1" idx="1" dt="2025-02-10T21:20:05.213">
    <p:pos x="365" y="129"/>
    <p:text>@daniel_shirazi@brown.edu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fd40a6672e_0_14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fd40a6672e_0_14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338d0532e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3338d0532e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Will take five and vote from them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338d0532e4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3338d0532e4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Locking tokens to support network security:</a:t>
            </a:r>
            <a:r>
              <a:rPr lang="en">
                <a:solidFill>
                  <a:schemeClr val="dk1"/>
                </a:solidFill>
              </a:rPr>
              <a:t> Users commit (stake) their cryptocurrency to help validate transactions and maintain the blockchain.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Earn rewards:</a:t>
            </a:r>
            <a:r>
              <a:rPr lang="en">
                <a:solidFill>
                  <a:schemeClr val="dk1"/>
                </a:solidFill>
              </a:rPr>
              <a:t> In return for staking, participants receive rewards (similar to earning interest).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Risk of slashing:</a:t>
            </a:r>
            <a:r>
              <a:rPr lang="en">
                <a:solidFill>
                  <a:schemeClr val="dk1"/>
                </a:solidFill>
              </a:rPr>
              <a:t> If validators act dishonestly or fail to participate, they may lose part of their stake.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Technically, PoH itself is not a mining mechanism like Proof of Work (PoW). Instead, PoH is used as a time-ordering mechanism within Solana’s Proof of Stake (PoS) system. Here’s how it works: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338d0532e4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3338d0532e4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Smart contracts: smart contract is a computer program or a transaction protocol that is intended to automatically execute, control or document events and actions according to the terms of a contract or an agreement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TPS: Transactions Per Second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Scalability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338d0532e4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338d0532e4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338d0532e4_1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338d0532e4_1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2cbb61a013_0_6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32cbb61a013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2cbb61a013_0_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32cbb61a013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fd3ed0e9d5_0_5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fd3ed0e9d5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fd3ed0e9d5_0_19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fd3ed0e9d5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fd3ed0e9d5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fd3ed0e9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fd3ed0e9d5_0_3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fd3ed0e9d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2cbb61a013_0_4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2cbb61a013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fd3ed0e9d5_0_1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fd3ed0e9d5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2cbb61a013_0_5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2cbb61a01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d907a06c4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d907a06c4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d907a06c4d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d907a06c4d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d85ed31632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d85ed316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9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25"/>
            <a:ext cx="914395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4"/>
          <p:cNvSpPr txBox="1"/>
          <p:nvPr>
            <p:ph type="ctrTitle"/>
          </p:nvPr>
        </p:nvSpPr>
        <p:spPr>
          <a:xfrm>
            <a:off x="685800" y="1991825"/>
            <a:ext cx="45390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5"/>
          <p:cNvSpPr txBox="1"/>
          <p:nvPr>
            <p:ph type="ctrTitle"/>
          </p:nvPr>
        </p:nvSpPr>
        <p:spPr>
          <a:xfrm>
            <a:off x="685800" y="1659550"/>
            <a:ext cx="42639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685800" y="2916254"/>
            <a:ext cx="4263900" cy="784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6"/>
          <p:cNvSpPr/>
          <p:nvPr/>
        </p:nvSpPr>
        <p:spPr>
          <a:xfrm>
            <a:off x="42525" y="42525"/>
            <a:ext cx="2000100" cy="2000100"/>
          </a:xfrm>
          <a:prstGeom prst="ellipse">
            <a:avLst/>
          </a:prstGeom>
          <a:gradFill>
            <a:gsLst>
              <a:gs pos="0">
                <a:srgbClr val="00FFFF">
                  <a:alpha val="54117"/>
                </a:srgbClr>
              </a:gs>
              <a:gs pos="73000">
                <a:srgbClr val="00FFFF">
                  <a:alpha val="0"/>
                </a:srgbClr>
              </a:gs>
              <a:gs pos="100000">
                <a:srgbClr val="00FFFF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343850" y="866400"/>
            <a:ext cx="4185600" cy="369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Font typeface="Lexend Deca"/>
              <a:buChar char="⬡"/>
              <a:defRPr sz="3000">
                <a:latin typeface="Lexend Deca"/>
                <a:ea typeface="Lexend Deca"/>
                <a:cs typeface="Lexend Deca"/>
                <a:sym typeface="Lexend Deca"/>
              </a:defRPr>
            </a:lvl1pPr>
            <a:lvl2pPr indent="-419100" lvl="1" marL="914400" rtl="0">
              <a:spcBef>
                <a:spcPts val="0"/>
              </a:spcBef>
              <a:spcAft>
                <a:spcPts val="0"/>
              </a:spcAft>
              <a:buSzPts val="3000"/>
              <a:buFont typeface="Lexend Deca"/>
              <a:buChar char="∙"/>
              <a:defRPr sz="3000">
                <a:latin typeface="Lexend Deca"/>
                <a:ea typeface="Lexend Deca"/>
                <a:cs typeface="Lexend Deca"/>
                <a:sym typeface="Lexend Deca"/>
              </a:defRPr>
            </a:lvl2pPr>
            <a:lvl3pPr indent="-419100" lvl="2" marL="1371600" rtl="0">
              <a:spcBef>
                <a:spcPts val="0"/>
              </a:spcBef>
              <a:spcAft>
                <a:spcPts val="0"/>
              </a:spcAft>
              <a:buSzPts val="3000"/>
              <a:buFont typeface="Lexend Deca"/>
              <a:buChar char="∙"/>
              <a:defRPr sz="3000">
                <a:latin typeface="Lexend Deca"/>
                <a:ea typeface="Lexend Deca"/>
                <a:cs typeface="Lexend Deca"/>
                <a:sym typeface="Lexend Deca"/>
              </a:defRPr>
            </a:lvl3pPr>
            <a:lvl4pPr indent="-419100" lvl="3" marL="1828800" rtl="0">
              <a:spcBef>
                <a:spcPts val="0"/>
              </a:spcBef>
              <a:spcAft>
                <a:spcPts val="0"/>
              </a:spcAft>
              <a:buSzPts val="3000"/>
              <a:buFont typeface="Lexend Deca"/>
              <a:buChar char="●"/>
              <a:defRPr sz="3000">
                <a:latin typeface="Lexend Deca"/>
                <a:ea typeface="Lexend Deca"/>
                <a:cs typeface="Lexend Deca"/>
                <a:sym typeface="Lexend Deca"/>
              </a:defRPr>
            </a:lvl4pPr>
            <a:lvl5pPr indent="-419100" lvl="4" marL="2286000" rtl="0">
              <a:spcBef>
                <a:spcPts val="0"/>
              </a:spcBef>
              <a:spcAft>
                <a:spcPts val="0"/>
              </a:spcAft>
              <a:buSzPts val="3000"/>
              <a:buFont typeface="Lexend Deca"/>
              <a:buChar char="○"/>
              <a:defRPr sz="3000">
                <a:latin typeface="Lexend Deca"/>
                <a:ea typeface="Lexend Deca"/>
                <a:cs typeface="Lexend Deca"/>
                <a:sym typeface="Lexend Deca"/>
              </a:defRPr>
            </a:lvl5pPr>
            <a:lvl6pPr indent="-419100" lvl="5" marL="2743200" rtl="0">
              <a:spcBef>
                <a:spcPts val="0"/>
              </a:spcBef>
              <a:spcAft>
                <a:spcPts val="0"/>
              </a:spcAft>
              <a:buSzPts val="3000"/>
              <a:buFont typeface="Lexend Deca"/>
              <a:buChar char="■"/>
              <a:defRPr sz="3000">
                <a:latin typeface="Lexend Deca"/>
                <a:ea typeface="Lexend Deca"/>
                <a:cs typeface="Lexend Deca"/>
                <a:sym typeface="Lexend Deca"/>
              </a:defRPr>
            </a:lvl6pPr>
            <a:lvl7pPr indent="-419100" lvl="6" marL="3200400" rtl="0">
              <a:spcBef>
                <a:spcPts val="0"/>
              </a:spcBef>
              <a:spcAft>
                <a:spcPts val="0"/>
              </a:spcAft>
              <a:buSzPts val="3000"/>
              <a:buFont typeface="Lexend Deca"/>
              <a:buChar char="●"/>
              <a:defRPr sz="3000">
                <a:latin typeface="Lexend Deca"/>
                <a:ea typeface="Lexend Deca"/>
                <a:cs typeface="Lexend Deca"/>
                <a:sym typeface="Lexend Deca"/>
              </a:defRPr>
            </a:lvl7pPr>
            <a:lvl8pPr indent="-419100" lvl="7" marL="3657600" rtl="0">
              <a:spcBef>
                <a:spcPts val="0"/>
              </a:spcBef>
              <a:spcAft>
                <a:spcPts val="0"/>
              </a:spcAft>
              <a:buSzPts val="3000"/>
              <a:buFont typeface="Lexend Deca"/>
              <a:buChar char="○"/>
              <a:defRPr sz="3000">
                <a:latin typeface="Lexend Deca"/>
                <a:ea typeface="Lexend Deca"/>
                <a:cs typeface="Lexend Deca"/>
                <a:sym typeface="Lexend Deca"/>
              </a:defRPr>
            </a:lvl8pPr>
            <a:lvl9pPr indent="-419100" lvl="8" marL="4114800" rtl="0">
              <a:spcBef>
                <a:spcPts val="0"/>
              </a:spcBef>
              <a:spcAft>
                <a:spcPts val="0"/>
              </a:spcAft>
              <a:buSzPts val="3000"/>
              <a:buFont typeface="Lexend Deca"/>
              <a:buChar char="■"/>
              <a:defRPr sz="3000"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/>
        </p:txBody>
      </p:sp>
      <p:sp>
        <p:nvSpPr>
          <p:cNvPr id="65" name="Google Shape;65;p16"/>
          <p:cNvSpPr txBox="1"/>
          <p:nvPr/>
        </p:nvSpPr>
        <p:spPr>
          <a:xfrm>
            <a:off x="826414" y="656117"/>
            <a:ext cx="6138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“</a:t>
            </a:r>
            <a:endParaRPr sz="72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7"/>
          <p:cNvSpPr txBox="1"/>
          <p:nvPr>
            <p:ph type="title"/>
          </p:nvPr>
        </p:nvSpPr>
        <p:spPr>
          <a:xfrm>
            <a:off x="580550" y="205975"/>
            <a:ext cx="60144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>
            <a:off x="580550" y="1352550"/>
            <a:ext cx="6014400" cy="3161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⬡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∙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∙"/>
              <a:defRPr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8"/>
          <p:cNvSpPr txBox="1"/>
          <p:nvPr>
            <p:ph type="title"/>
          </p:nvPr>
        </p:nvSpPr>
        <p:spPr>
          <a:xfrm>
            <a:off x="580550" y="205975"/>
            <a:ext cx="60144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" type="body"/>
          </p:nvPr>
        </p:nvSpPr>
        <p:spPr>
          <a:xfrm>
            <a:off x="580550" y="1352550"/>
            <a:ext cx="2841000" cy="3155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⬡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76" name="Google Shape;76;p18"/>
          <p:cNvSpPr txBox="1"/>
          <p:nvPr>
            <p:ph idx="2" type="body"/>
          </p:nvPr>
        </p:nvSpPr>
        <p:spPr>
          <a:xfrm>
            <a:off x="3753943" y="1352550"/>
            <a:ext cx="2841000" cy="3155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⬡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9"/>
          <p:cNvSpPr txBox="1"/>
          <p:nvPr>
            <p:ph type="title"/>
          </p:nvPr>
        </p:nvSpPr>
        <p:spPr>
          <a:xfrm>
            <a:off x="580550" y="205975"/>
            <a:ext cx="64056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580550" y="1352550"/>
            <a:ext cx="2005800" cy="320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⬡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∙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∙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82" name="Google Shape;82;p19"/>
          <p:cNvSpPr txBox="1"/>
          <p:nvPr>
            <p:ph idx="2" type="body"/>
          </p:nvPr>
        </p:nvSpPr>
        <p:spPr>
          <a:xfrm>
            <a:off x="2780447" y="1352550"/>
            <a:ext cx="2005800" cy="320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⬡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∙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∙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83" name="Google Shape;83;p19"/>
          <p:cNvSpPr txBox="1"/>
          <p:nvPr>
            <p:ph idx="3" type="body"/>
          </p:nvPr>
        </p:nvSpPr>
        <p:spPr>
          <a:xfrm>
            <a:off x="4980344" y="1352550"/>
            <a:ext cx="2005800" cy="320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⬡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∙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∙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84" name="Google Shape;84;p19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0"/>
          <p:cNvSpPr txBox="1"/>
          <p:nvPr>
            <p:ph type="title"/>
          </p:nvPr>
        </p:nvSpPr>
        <p:spPr>
          <a:xfrm>
            <a:off x="580550" y="205975"/>
            <a:ext cx="60144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1"/>
          <p:cNvSpPr txBox="1"/>
          <p:nvPr>
            <p:ph idx="1" type="body"/>
          </p:nvPr>
        </p:nvSpPr>
        <p:spPr>
          <a:xfrm>
            <a:off x="580550" y="4406300"/>
            <a:ext cx="6135900" cy="51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92" name="Google Shape;92;p21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· Small circuit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2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· Big circuit">
  <p:cSld name="BLANK_1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3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_1_1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rgbClr val="A458FF"/>
            </a:gs>
            <a:gs pos="39000">
              <a:srgbClr val="3544FF"/>
            </a:gs>
            <a:gs pos="100000">
              <a:srgbClr val="0A2F9E"/>
            </a:gs>
          </a:gsLst>
          <a:lin ang="8100019" scaled="0"/>
        </a:gra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580550" y="205975"/>
            <a:ext cx="60144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b="1" sz="3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b="1" sz="3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b="1" sz="3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b="1" sz="3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b="1" sz="3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b="1" sz="3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b="1" sz="3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b="1" sz="3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b="1" sz="3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580550" y="1352550"/>
            <a:ext cx="6014400" cy="31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Muli"/>
              <a:buChar char="⬡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1pPr>
            <a:lvl2pPr indent="-3810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uli"/>
              <a:buChar char="∙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2pPr>
            <a:lvl3pPr indent="-3810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uli"/>
              <a:buChar char="∙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3pPr>
            <a:lvl4pPr indent="-3810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●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4pPr>
            <a:lvl5pPr indent="-3810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○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5pPr>
            <a:lvl6pPr indent="-3810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■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6pPr>
            <a:lvl7pPr indent="-3810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●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7pPr>
            <a:lvl8pPr indent="-3810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○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8pPr>
            <a:lvl9pPr indent="-3810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■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15.png"/><Relationship Id="rId5" Type="http://schemas.openxmlformats.org/officeDocument/2006/relationships/image" Target="../media/image24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Relationship Id="rId3" Type="http://schemas.openxmlformats.org/officeDocument/2006/relationships/comments" Target="../comments/comment1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1.xml"/><Relationship Id="rId3" Type="http://schemas.openxmlformats.org/officeDocument/2006/relationships/comments" Target="../comments/comment2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<Relationship Id="rId3" Type="http://schemas.openxmlformats.org/officeDocument/2006/relationships/comments" Target="../comments/comment3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Relationship Id="rId3" Type="http://schemas.openxmlformats.org/officeDocument/2006/relationships/comments" Target="../comments/comment4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4.xml"/><Relationship Id="rId3" Type="http://schemas.openxmlformats.org/officeDocument/2006/relationships/comments" Target="../comments/comment5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1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1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1" Type="http://schemas.openxmlformats.org/officeDocument/2006/relationships/image" Target="../media/image5.png"/><Relationship Id="rId10" Type="http://schemas.openxmlformats.org/officeDocument/2006/relationships/image" Target="../media/image25.png"/><Relationship Id="rId12" Type="http://schemas.openxmlformats.org/officeDocument/2006/relationships/image" Target="../media/image12.png"/><Relationship Id="rId9" Type="http://schemas.openxmlformats.org/officeDocument/2006/relationships/image" Target="../media/image8.png"/><Relationship Id="rId5" Type="http://schemas.openxmlformats.org/officeDocument/2006/relationships/image" Target="../media/image23.png"/><Relationship Id="rId6" Type="http://schemas.openxmlformats.org/officeDocument/2006/relationships/image" Target="../media/image22.png"/><Relationship Id="rId7" Type="http://schemas.openxmlformats.org/officeDocument/2006/relationships/image" Target="../media/image21.png"/><Relationship Id="rId8" Type="http://schemas.openxmlformats.org/officeDocument/2006/relationships/image" Target="../media/image2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1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5"/>
          <p:cNvSpPr txBox="1"/>
          <p:nvPr>
            <p:ph type="ctrTitle"/>
          </p:nvPr>
        </p:nvSpPr>
        <p:spPr>
          <a:xfrm>
            <a:off x="685800" y="1991825"/>
            <a:ext cx="61113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2/11</a:t>
            </a:r>
            <a:r>
              <a:rPr lang="en"/>
              <a:t> Meeting</a:t>
            </a:r>
            <a:endParaRPr/>
          </a:p>
        </p:txBody>
      </p:sp>
      <p:pic>
        <p:nvPicPr>
          <p:cNvPr id="106" name="Google Shape;10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94475" y="1050906"/>
            <a:ext cx="1782850" cy="203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0814" y="378324"/>
            <a:ext cx="662500" cy="72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93770" y="884611"/>
            <a:ext cx="482075" cy="52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21692" y="4034576"/>
            <a:ext cx="586165" cy="68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404399" y="3624439"/>
            <a:ext cx="321850" cy="44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664593" y="3757882"/>
            <a:ext cx="321850" cy="44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4"/>
          <p:cNvSpPr txBox="1"/>
          <p:nvPr>
            <p:ph type="title"/>
          </p:nvPr>
        </p:nvSpPr>
        <p:spPr>
          <a:xfrm>
            <a:off x="580550" y="205975"/>
            <a:ext cx="83856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Stripe</a:t>
            </a:r>
            <a:endParaRPr/>
          </a:p>
        </p:txBody>
      </p:sp>
      <p:sp>
        <p:nvSpPr>
          <p:cNvPr id="203" name="Google Shape;203;p34"/>
          <p:cNvSpPr txBox="1"/>
          <p:nvPr>
            <p:ph idx="1" type="body"/>
          </p:nvPr>
        </p:nvSpPr>
        <p:spPr>
          <a:xfrm>
            <a:off x="580550" y="1352550"/>
            <a:ext cx="7862100" cy="3161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36550" lvl="0" marL="45720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700"/>
              <a:buChar char="⬡"/>
            </a:pPr>
            <a:r>
              <a:rPr b="1" lang="en" sz="1100">
                <a:latin typeface="Arial"/>
                <a:ea typeface="Arial"/>
                <a:cs typeface="Arial"/>
                <a:sym typeface="Arial"/>
              </a:rPr>
              <a:t>Online Payment Processing:</a:t>
            </a:r>
            <a:r>
              <a:rPr lang="en" sz="1100">
                <a:latin typeface="Arial"/>
                <a:ea typeface="Arial"/>
                <a:cs typeface="Arial"/>
                <a:sym typeface="Arial"/>
              </a:rPr>
              <a:t> Stripe provides APIs and tools for businesses to accept payments online, including credit cards, digital wallets, and ACH transfers.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700"/>
              <a:buChar char="⬡"/>
            </a:pPr>
            <a:r>
              <a:rPr b="1" lang="en" sz="1100">
                <a:latin typeface="Arial"/>
                <a:ea typeface="Arial"/>
                <a:cs typeface="Arial"/>
                <a:sym typeface="Arial"/>
              </a:rPr>
              <a:t>Financial Services &amp; Automation:</a:t>
            </a:r>
            <a:r>
              <a:rPr lang="en" sz="1100">
                <a:latin typeface="Arial"/>
                <a:ea typeface="Arial"/>
                <a:cs typeface="Arial"/>
                <a:sym typeface="Arial"/>
              </a:rPr>
              <a:t> Offers solutions like Stripe Billing for subscriptions, Stripe Treasury for banking services, and Stripe Issuing for creating virtual/physical cards.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700"/>
              <a:buChar char="⬡"/>
            </a:pPr>
            <a:r>
              <a:rPr b="1" lang="en" sz="1100">
                <a:latin typeface="Arial"/>
                <a:ea typeface="Arial"/>
                <a:cs typeface="Arial"/>
                <a:sym typeface="Arial"/>
              </a:rPr>
              <a:t>Developer-Friendly &amp; Global Reach:</a:t>
            </a:r>
            <a:r>
              <a:rPr lang="en" sz="1100">
                <a:latin typeface="Arial"/>
                <a:ea typeface="Arial"/>
                <a:cs typeface="Arial"/>
                <a:sym typeface="Arial"/>
              </a:rPr>
              <a:t> Known for its easy-to-integrate APIs, fraud prevention (Stripe Radar), and support for 135+ currencies across multiple countries.</a:t>
            </a:r>
            <a:endParaRPr sz="1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5"/>
          <p:cNvSpPr txBox="1"/>
          <p:nvPr>
            <p:ph type="title"/>
          </p:nvPr>
        </p:nvSpPr>
        <p:spPr>
          <a:xfrm>
            <a:off x="580550" y="205975"/>
            <a:ext cx="83856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Competitive Advantages</a:t>
            </a:r>
            <a:endParaRPr sz="2700"/>
          </a:p>
        </p:txBody>
      </p:sp>
      <p:sp>
        <p:nvSpPr>
          <p:cNvPr id="209" name="Google Shape;209;p35"/>
          <p:cNvSpPr txBox="1"/>
          <p:nvPr>
            <p:ph idx="1" type="body"/>
          </p:nvPr>
        </p:nvSpPr>
        <p:spPr>
          <a:xfrm>
            <a:off x="580550" y="1200150"/>
            <a:ext cx="7862100" cy="3161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30200" lvl="0" marL="457200" rtl="0" algn="l">
              <a:spcBef>
                <a:spcPts val="600"/>
              </a:spcBef>
              <a:spcAft>
                <a:spcPts val="0"/>
              </a:spcAft>
              <a:buSzPts val="1600"/>
              <a:buChar char="⬡"/>
            </a:pPr>
            <a:r>
              <a:rPr b="1" lang="en" sz="1400">
                <a:latin typeface="Muli"/>
                <a:ea typeface="Muli"/>
                <a:cs typeface="Muli"/>
                <a:sym typeface="Muli"/>
              </a:rPr>
              <a:t>Developer-Centric Approach:</a:t>
            </a:r>
            <a:r>
              <a:rPr lang="en" sz="1400"/>
              <a:t> Best-in-class APIs and SDKs that allow businesses to integrate payments with minimal friction.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⬡"/>
            </a:pPr>
            <a:r>
              <a:rPr b="1" lang="en" sz="1400">
                <a:latin typeface="Muli"/>
                <a:ea typeface="Muli"/>
                <a:cs typeface="Muli"/>
                <a:sym typeface="Muli"/>
              </a:rPr>
              <a:t>Global Payment Coverage:</a:t>
            </a:r>
            <a:r>
              <a:rPr lang="en" sz="1400"/>
              <a:t> Supports 135+ currencies and dozens of payment methods, including cards, digital wallets, and local bank transfers.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⬡"/>
            </a:pPr>
            <a:r>
              <a:rPr b="1" lang="en" sz="1400">
                <a:latin typeface="Muli"/>
                <a:ea typeface="Muli"/>
                <a:cs typeface="Muli"/>
                <a:sym typeface="Muli"/>
              </a:rPr>
              <a:t>Network Effects &amp; Data Insights:</a:t>
            </a:r>
            <a:r>
              <a:rPr lang="en" sz="1400"/>
              <a:t> Leverages transaction data to optimize fraud detection and conversion rates.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⬡"/>
            </a:pPr>
            <a:r>
              <a:rPr b="1" lang="en" sz="1400">
                <a:latin typeface="Muli"/>
                <a:ea typeface="Muli"/>
                <a:cs typeface="Muli"/>
                <a:sym typeface="Muli"/>
              </a:rPr>
              <a:t>Scalability &amp; Reliability:</a:t>
            </a:r>
            <a:r>
              <a:rPr lang="en" sz="1400"/>
              <a:t> Boasts 99.999% uptime and handles peak traffic (e.g., Black Friday, large SaaS transactions) without failure.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⬡"/>
            </a:pPr>
            <a:r>
              <a:rPr b="1" lang="en" sz="1400">
                <a:latin typeface="Muli"/>
                <a:ea typeface="Muli"/>
                <a:cs typeface="Muli"/>
                <a:sym typeface="Muli"/>
              </a:rPr>
              <a:t>Ecosystem Play: </a:t>
            </a:r>
            <a:r>
              <a:rPr lang="en" sz="1400"/>
              <a:t>Offers a full-stack financial platform, not just payment processing, making it indispensable for businesses.</a:t>
            </a:r>
            <a:endParaRPr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6"/>
          <p:cNvSpPr txBox="1"/>
          <p:nvPr>
            <p:ph type="title"/>
          </p:nvPr>
        </p:nvSpPr>
        <p:spPr>
          <a:xfrm>
            <a:off x="580550" y="205975"/>
            <a:ext cx="83856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Customer</a:t>
            </a:r>
            <a:endParaRPr/>
          </a:p>
        </p:txBody>
      </p:sp>
      <p:sp>
        <p:nvSpPr>
          <p:cNvPr id="215" name="Google Shape;215;p36"/>
          <p:cNvSpPr txBox="1"/>
          <p:nvPr>
            <p:ph idx="1" type="body"/>
          </p:nvPr>
        </p:nvSpPr>
        <p:spPr>
          <a:xfrm>
            <a:off x="580550" y="622200"/>
            <a:ext cx="8637300" cy="373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Lexend Deca"/>
              <a:ea typeface="Lexend Deca"/>
              <a:cs typeface="Lexend Deca"/>
              <a:sym typeface="Lexend Dec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0">
                <a:latin typeface="Lexend Deca"/>
                <a:ea typeface="Lexend Deca"/>
                <a:cs typeface="Lexend Deca"/>
                <a:sym typeface="Lexend Deca"/>
              </a:rPr>
              <a:t>About Eight Sleep:</a:t>
            </a:r>
            <a:br>
              <a:rPr b="1" lang="en" sz="1500">
                <a:latin typeface="Lexend Deca"/>
                <a:ea typeface="Lexend Deca"/>
                <a:cs typeface="Lexend Deca"/>
                <a:sym typeface="Lexend Deca"/>
              </a:rPr>
            </a:br>
            <a:r>
              <a:rPr lang="en" sz="1500">
                <a:latin typeface="Lexend Deca"/>
                <a:ea typeface="Lexend Deca"/>
                <a:cs typeface="Lexend Deca"/>
                <a:sym typeface="Lexend Deca"/>
              </a:rPr>
              <a:t> Eight Sleep is a sleep technology company that develops smart mattress covers (Pods) to regulate body temperature, track sleep metrics, and improve overall sleep quality.</a:t>
            </a:r>
            <a:endParaRPr sz="1500">
              <a:latin typeface="Lexend Deca"/>
              <a:ea typeface="Lexend Deca"/>
              <a:cs typeface="Lexend Deca"/>
              <a:sym typeface="Lexend Dec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0">
                <a:latin typeface="Lexend Deca"/>
                <a:ea typeface="Lexend Deca"/>
                <a:cs typeface="Lexend Deca"/>
                <a:sym typeface="Lexend Deca"/>
              </a:rPr>
              <a:t>How Stripe Made an Impact:</a:t>
            </a:r>
            <a:endParaRPr b="1" sz="1500">
              <a:latin typeface="Lexend Deca"/>
              <a:ea typeface="Lexend Deca"/>
              <a:cs typeface="Lexend Deca"/>
              <a:sym typeface="Lexend Deca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b="1" lang="en" sz="1500">
                <a:latin typeface="Lexend Deca"/>
                <a:ea typeface="Lexend Deca"/>
                <a:cs typeface="Lexend Deca"/>
                <a:sym typeface="Lexend Deca"/>
              </a:rPr>
              <a:t>70% Increase in Conversions</a:t>
            </a:r>
            <a:r>
              <a:rPr lang="en" sz="1500">
                <a:latin typeface="Lexend Deca"/>
                <a:ea typeface="Lexend Deca"/>
                <a:cs typeface="Lexend Deca"/>
                <a:sym typeface="Lexend Deca"/>
              </a:rPr>
              <a:t> – Optimized, single-page checkout improved the purchasing experience.</a:t>
            </a:r>
            <a:endParaRPr sz="1500">
              <a:latin typeface="Lexend Deca"/>
              <a:ea typeface="Lexend Deca"/>
              <a:cs typeface="Lexend Deca"/>
              <a:sym typeface="Lexend Dec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b="1" lang="en" sz="1500">
                <a:latin typeface="Lexend Deca"/>
                <a:ea typeface="Lexend Deca"/>
                <a:cs typeface="Lexend Deca"/>
                <a:sym typeface="Lexend Deca"/>
              </a:rPr>
              <a:t>50% Reduction in Subscription Failures</a:t>
            </a:r>
            <a:r>
              <a:rPr lang="en" sz="1500">
                <a:latin typeface="Lexend Deca"/>
                <a:ea typeface="Lexend Deca"/>
                <a:cs typeface="Lexend Deca"/>
                <a:sym typeface="Lexend Deca"/>
              </a:rPr>
              <a:t> – Smart payment recovery minimized involuntary churn.</a:t>
            </a:r>
            <a:endParaRPr sz="1500">
              <a:latin typeface="Lexend Deca"/>
              <a:ea typeface="Lexend Deca"/>
              <a:cs typeface="Lexend Deca"/>
              <a:sym typeface="Lexend Dec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b="1" lang="en" sz="1500">
                <a:latin typeface="Lexend Deca"/>
                <a:ea typeface="Lexend Deca"/>
                <a:cs typeface="Lexend Deca"/>
                <a:sym typeface="Lexend Deca"/>
              </a:rPr>
              <a:t>45% Fewer Chargebacks</a:t>
            </a:r>
            <a:r>
              <a:rPr lang="en" sz="1500">
                <a:latin typeface="Lexend Deca"/>
                <a:ea typeface="Lexend Deca"/>
                <a:cs typeface="Lexend Deca"/>
                <a:sym typeface="Lexend Deca"/>
              </a:rPr>
              <a:t> – Advanced fraud detection reduced false declines.</a:t>
            </a:r>
            <a:endParaRPr sz="1500">
              <a:latin typeface="Lexend Deca"/>
              <a:ea typeface="Lexend Deca"/>
              <a:cs typeface="Lexend Deca"/>
              <a:sym typeface="Lexend Dec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b="1" lang="en" sz="1500">
                <a:latin typeface="Lexend Deca"/>
                <a:ea typeface="Lexend Deca"/>
                <a:cs typeface="Lexend Deca"/>
                <a:sym typeface="Lexend Deca"/>
              </a:rPr>
              <a:t>Seamless Global Expansion</a:t>
            </a:r>
            <a:r>
              <a:rPr lang="en" sz="1500">
                <a:latin typeface="Lexend Deca"/>
                <a:ea typeface="Lexend Deca"/>
                <a:cs typeface="Lexend Deca"/>
                <a:sym typeface="Lexend Deca"/>
              </a:rPr>
              <a:t> – Enabled a single storefront for multiple countries.</a:t>
            </a:r>
            <a:endParaRPr sz="1500">
              <a:latin typeface="Lexend Deca"/>
              <a:ea typeface="Lexend Deca"/>
              <a:cs typeface="Lexend Deca"/>
              <a:sym typeface="Lexend Dec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b="1" lang="en" sz="1500">
                <a:latin typeface="Lexend Deca"/>
                <a:ea typeface="Lexend Deca"/>
                <a:cs typeface="Lexend Deca"/>
                <a:sym typeface="Lexend Deca"/>
              </a:rPr>
              <a:t>Fast &amp; Efficient Integration</a:t>
            </a:r>
            <a:r>
              <a:rPr lang="en" sz="1500">
                <a:latin typeface="Lexend Deca"/>
                <a:ea typeface="Lexend Deca"/>
                <a:cs typeface="Lexend Deca"/>
                <a:sym typeface="Lexend Deca"/>
              </a:rPr>
              <a:t> – Launched in just two months with Stripe’s support</a:t>
            </a:r>
            <a:endParaRPr sz="1500">
              <a:latin typeface="Lexend Deca Light"/>
              <a:ea typeface="Lexend Deca Light"/>
              <a:cs typeface="Lexend Deca Light"/>
              <a:sym typeface="Lexend Deca Ligh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7"/>
          <p:cNvSpPr txBox="1"/>
          <p:nvPr>
            <p:ph type="title"/>
          </p:nvPr>
        </p:nvSpPr>
        <p:spPr>
          <a:xfrm>
            <a:off x="580550" y="205975"/>
            <a:ext cx="83856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Recent Headlines and Future Catalysts</a:t>
            </a:r>
            <a:endParaRPr sz="2700"/>
          </a:p>
        </p:txBody>
      </p:sp>
      <p:sp>
        <p:nvSpPr>
          <p:cNvPr id="221" name="Google Shape;221;p37"/>
          <p:cNvSpPr txBox="1"/>
          <p:nvPr/>
        </p:nvSpPr>
        <p:spPr>
          <a:xfrm>
            <a:off x="580550" y="1200150"/>
            <a:ext cx="7862100" cy="31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A458FF"/>
              </a:buClr>
              <a:buSzPts val="1600"/>
              <a:buFont typeface="Muli"/>
              <a:buChar char="⬡"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IPO Speculation:</a:t>
            </a:r>
            <a:r>
              <a:rPr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 Despite remaining private, reports suggest an IPO could be on the horizon within the next 1-2 years</a:t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458FF"/>
              </a:buClr>
              <a:buSzPts val="1600"/>
              <a:buFont typeface="Muli"/>
              <a:buChar char="∙"/>
            </a:pP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They were valued at $95 billion (2021) and are now worth $70 billion</a:t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458FF"/>
              </a:buClr>
              <a:buSzPts val="1600"/>
              <a:buFont typeface="Muli"/>
              <a:buChar char="⬡"/>
            </a:pPr>
            <a:r>
              <a:rPr b="1"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AI &amp; Fraud Prevention: </a:t>
            </a: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Expanding machine learning-based fraud detection with Stripe Radar to reduce payment failures and chargebacks.</a:t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458FF"/>
              </a:buClr>
              <a:buSzPts val="1600"/>
              <a:buFont typeface="Muli"/>
              <a:buChar char="⬡"/>
            </a:pPr>
            <a:r>
              <a:rPr b="1"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New Banking-as-a-Service Offerings:</a:t>
            </a: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 Strengthening Stripe Treasury to enable embedded finance for platform businesses.</a:t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458FF"/>
              </a:buClr>
              <a:buSzPts val="1600"/>
              <a:buFont typeface="Muli"/>
              <a:buChar char="⬡"/>
            </a:pPr>
            <a:r>
              <a:rPr b="1"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Expansion in Emerging Markets:</a:t>
            </a: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 Increasing presence in Latin America, Southeast Asia, and Africa, tapping into underbanked economies.</a:t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8"/>
          <p:cNvSpPr txBox="1"/>
          <p:nvPr>
            <p:ph type="title"/>
          </p:nvPr>
        </p:nvSpPr>
        <p:spPr>
          <a:xfrm>
            <a:off x="580550" y="205975"/>
            <a:ext cx="83856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Interactive Activity</a:t>
            </a:r>
            <a:endParaRPr sz="2700"/>
          </a:p>
        </p:txBody>
      </p:sp>
      <p:sp>
        <p:nvSpPr>
          <p:cNvPr id="227" name="Google Shape;227;p38"/>
          <p:cNvSpPr txBox="1"/>
          <p:nvPr/>
        </p:nvSpPr>
        <p:spPr>
          <a:xfrm>
            <a:off x="580550" y="1200150"/>
            <a:ext cx="7862100" cy="31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A458FF"/>
              </a:buClr>
              <a:buSzPts val="1600"/>
              <a:buFont typeface="Muli"/>
              <a:buChar char="⬡"/>
            </a:pP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Imagine you are a consultant hired by Stripe to analyze the company and create a growth strategy for the company to implement. This could be a new product they should develop, a customer they should focus on, etc. Come up with the strategy or idea you would like to implement and give us a </a:t>
            </a: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couple</a:t>
            </a: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 reasons why:</a:t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458FF"/>
              </a:buClr>
              <a:buSzPts val="1600"/>
              <a:buFont typeface="Muli"/>
              <a:buChar char="⬡"/>
            </a:pPr>
            <a:r>
              <a:t/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uli"/>
              <a:buChar char="⬡"/>
            </a:pP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Teams will be voted on! The team that wins gets a personalized high five from Russell!!!!!!! :0 </a:t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9"/>
          <p:cNvSpPr txBox="1"/>
          <p:nvPr>
            <p:ph type="ctrTitle"/>
          </p:nvPr>
        </p:nvSpPr>
        <p:spPr>
          <a:xfrm>
            <a:off x="685800" y="1659550"/>
            <a:ext cx="42639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 Forms</a:t>
            </a:r>
            <a:endParaRPr/>
          </a:p>
        </p:txBody>
      </p:sp>
      <p:pic>
        <p:nvPicPr>
          <p:cNvPr id="233" name="Google Shape;233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2705" y="2045304"/>
            <a:ext cx="2219340" cy="115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0680" y="2449022"/>
            <a:ext cx="145275" cy="42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36726" y="1237502"/>
            <a:ext cx="1032700" cy="120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0"/>
          <p:cNvSpPr txBox="1"/>
          <p:nvPr>
            <p:ph type="title"/>
          </p:nvPr>
        </p:nvSpPr>
        <p:spPr>
          <a:xfrm>
            <a:off x="580550" y="205975"/>
            <a:ext cx="78999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Our Slack For Communications</a:t>
            </a:r>
            <a:endParaRPr/>
          </a:p>
        </p:txBody>
      </p:sp>
      <p:sp>
        <p:nvSpPr>
          <p:cNvPr id="241" name="Google Shape;241;p40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42" name="Google Shape;242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7900" y="1254175"/>
            <a:ext cx="3505200" cy="349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1"/>
          <p:cNvSpPr txBox="1"/>
          <p:nvPr>
            <p:ph type="ctrTitle"/>
          </p:nvPr>
        </p:nvSpPr>
        <p:spPr>
          <a:xfrm>
            <a:off x="685800" y="1659550"/>
            <a:ext cx="42639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pic>
        <p:nvPicPr>
          <p:cNvPr id="248" name="Google Shape;248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2705" y="2045304"/>
            <a:ext cx="2219340" cy="115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0680" y="2449022"/>
            <a:ext cx="145275" cy="42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36726" y="1237502"/>
            <a:ext cx="1032700" cy="120912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41"/>
          <p:cNvSpPr txBox="1"/>
          <p:nvPr>
            <p:ph idx="1" type="subTitle"/>
          </p:nvPr>
        </p:nvSpPr>
        <p:spPr>
          <a:xfrm>
            <a:off x="685800" y="3013350"/>
            <a:ext cx="3332700" cy="109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Email us: fintech@brown.edu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0416" y="2211062"/>
            <a:ext cx="2017495" cy="1209250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42"/>
          <p:cNvSpPr txBox="1"/>
          <p:nvPr>
            <p:ph idx="4294967295" type="ctrTitle"/>
          </p:nvPr>
        </p:nvSpPr>
        <p:spPr>
          <a:xfrm>
            <a:off x="685800" y="1032750"/>
            <a:ext cx="3332700" cy="1980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 You</a:t>
            </a:r>
            <a:endParaRPr sz="6000"/>
          </a:p>
        </p:txBody>
      </p:sp>
      <p:sp>
        <p:nvSpPr>
          <p:cNvPr id="258" name="Google Shape;258;p42"/>
          <p:cNvSpPr txBox="1"/>
          <p:nvPr>
            <p:ph idx="4294967295" type="subTitle"/>
          </p:nvPr>
        </p:nvSpPr>
        <p:spPr>
          <a:xfrm>
            <a:off x="685800" y="3013350"/>
            <a:ext cx="3332700" cy="109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We hope to see you back here next Tuesday @ 7 pm → Friedman 208</a:t>
            </a:r>
            <a:endParaRPr sz="1800"/>
          </a:p>
        </p:txBody>
      </p:sp>
      <p:sp>
        <p:nvSpPr>
          <p:cNvPr id="259" name="Google Shape;259;p42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60" name="Google Shape;260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86955" y="1434470"/>
            <a:ext cx="481900" cy="55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69684" y="1556163"/>
            <a:ext cx="481900" cy="55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4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4025" y="2170138"/>
            <a:ext cx="1111472" cy="961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4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4025" y="1777572"/>
            <a:ext cx="1111472" cy="961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4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87011" y="756240"/>
            <a:ext cx="1245500" cy="7999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4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80302" y="1666762"/>
            <a:ext cx="848475" cy="55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6" name="Google Shape;266;p42"/>
          <p:cNvCxnSpPr/>
          <p:nvPr/>
        </p:nvCxnSpPr>
        <p:spPr>
          <a:xfrm>
            <a:off x="6958825" y="3257288"/>
            <a:ext cx="664200" cy="383400"/>
          </a:xfrm>
          <a:prstGeom prst="straightConnector1">
            <a:avLst/>
          </a:prstGeom>
          <a:noFill/>
          <a:ln cap="rnd" cmpd="sng" w="19050">
            <a:solidFill>
              <a:schemeClr val="accent3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67" name="Google Shape;267;p42"/>
          <p:cNvCxnSpPr/>
          <p:nvPr/>
        </p:nvCxnSpPr>
        <p:spPr>
          <a:xfrm>
            <a:off x="4910575" y="2035238"/>
            <a:ext cx="559800" cy="323100"/>
          </a:xfrm>
          <a:prstGeom prst="straightConnector1">
            <a:avLst/>
          </a:prstGeom>
          <a:noFill/>
          <a:ln cap="rnd" cmpd="sng" w="19050">
            <a:solidFill>
              <a:schemeClr val="accent6"/>
            </a:solidFill>
            <a:prstDash val="dash"/>
            <a:round/>
            <a:headEnd len="med" w="med" type="none"/>
            <a:tailEnd len="med" w="med" type="none"/>
          </a:ln>
        </p:spPr>
      </p:cxnSp>
      <p:pic>
        <p:nvPicPr>
          <p:cNvPr id="268" name="Google Shape;268;p4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703038" y="1370716"/>
            <a:ext cx="190716" cy="55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9" name="Google Shape;269;p42"/>
          <p:cNvCxnSpPr/>
          <p:nvPr/>
        </p:nvCxnSpPr>
        <p:spPr>
          <a:xfrm flipH="1">
            <a:off x="4637575" y="3181088"/>
            <a:ext cx="936600" cy="540900"/>
          </a:xfrm>
          <a:prstGeom prst="straightConnector1">
            <a:avLst/>
          </a:prstGeom>
          <a:noFill/>
          <a:ln cap="rnd" cmpd="sng" w="19050">
            <a:solidFill>
              <a:schemeClr val="accent3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70" name="Google Shape;270;p42"/>
          <p:cNvCxnSpPr/>
          <p:nvPr/>
        </p:nvCxnSpPr>
        <p:spPr>
          <a:xfrm flipH="1">
            <a:off x="6910225" y="2111438"/>
            <a:ext cx="559800" cy="323100"/>
          </a:xfrm>
          <a:prstGeom prst="straightConnector1">
            <a:avLst/>
          </a:prstGeom>
          <a:noFill/>
          <a:ln cap="rnd" cmpd="sng" w="19050">
            <a:solidFill>
              <a:schemeClr val="accent1"/>
            </a:solidFill>
            <a:prstDash val="dash"/>
            <a:round/>
            <a:headEnd len="med" w="med" type="none"/>
            <a:tailEnd len="med" w="med" type="none"/>
          </a:ln>
        </p:spPr>
      </p:cxnSp>
      <p:pic>
        <p:nvPicPr>
          <p:cNvPr id="271" name="Google Shape;271;p4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422863" y="2732996"/>
            <a:ext cx="1019495" cy="1122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4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660716" y="3287994"/>
            <a:ext cx="430025" cy="59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4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034133" y="3448355"/>
            <a:ext cx="430025" cy="59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42"/>
          <p:cNvSpPr/>
          <p:nvPr/>
        </p:nvSpPr>
        <p:spPr>
          <a:xfrm>
            <a:off x="6114350" y="1645250"/>
            <a:ext cx="190800" cy="476700"/>
          </a:xfrm>
          <a:prstGeom prst="upDownArrow">
            <a:avLst>
              <a:gd fmla="val 50000" name="adj1"/>
              <a:gd fmla="val 50000" name="adj2"/>
            </a:avLst>
          </a:prstGeom>
          <a:gradFill>
            <a:gsLst>
              <a:gs pos="0">
                <a:schemeClr val="accent4"/>
              </a:gs>
              <a:gs pos="100000">
                <a:srgbClr val="00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6"/>
          <p:cNvSpPr txBox="1"/>
          <p:nvPr>
            <p:ph type="title"/>
          </p:nvPr>
        </p:nvSpPr>
        <p:spPr>
          <a:xfrm>
            <a:off x="580550" y="205975"/>
            <a:ext cx="60144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Roadmap of the Meeting</a:t>
            </a:r>
            <a:endParaRPr/>
          </a:p>
        </p:txBody>
      </p:sp>
      <p:sp>
        <p:nvSpPr>
          <p:cNvPr id="117" name="Google Shape;117;p26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8" name="Google Shape;118;p26"/>
          <p:cNvSpPr/>
          <p:nvPr/>
        </p:nvSpPr>
        <p:spPr>
          <a:xfrm>
            <a:off x="0" y="2371028"/>
            <a:ext cx="9144000" cy="1011043"/>
          </a:xfrm>
          <a:custGeom>
            <a:rect b="b" l="l" r="r" t="t"/>
            <a:pathLst>
              <a:path extrusionOk="0" h="1348058" w="12192000">
                <a:moveTo>
                  <a:pt x="12192000" y="0"/>
                </a:moveTo>
                <a:lnTo>
                  <a:pt x="10837333" y="0"/>
                </a:lnTo>
                <a:cubicBezTo>
                  <a:pt x="10463295" y="0"/>
                  <a:pt x="10160000" y="301773"/>
                  <a:pt x="10160000" y="674029"/>
                </a:cubicBezTo>
                <a:lnTo>
                  <a:pt x="10160000" y="674029"/>
                </a:lnTo>
                <a:cubicBezTo>
                  <a:pt x="10160000" y="1046281"/>
                  <a:pt x="9856705" y="1348059"/>
                  <a:pt x="9482667" y="1348059"/>
                </a:cubicBezTo>
                <a:lnTo>
                  <a:pt x="9482667" y="1348059"/>
                </a:lnTo>
                <a:cubicBezTo>
                  <a:pt x="9108581" y="1348059"/>
                  <a:pt x="8805333" y="1046281"/>
                  <a:pt x="8805333" y="674029"/>
                </a:cubicBezTo>
                <a:lnTo>
                  <a:pt x="8805333" y="674029"/>
                </a:lnTo>
                <a:cubicBezTo>
                  <a:pt x="8805333" y="301773"/>
                  <a:pt x="8502086" y="0"/>
                  <a:pt x="8128000" y="0"/>
                </a:cubicBezTo>
                <a:lnTo>
                  <a:pt x="8128000" y="0"/>
                </a:lnTo>
                <a:cubicBezTo>
                  <a:pt x="7753915" y="0"/>
                  <a:pt x="7450667" y="301773"/>
                  <a:pt x="7450667" y="674029"/>
                </a:cubicBezTo>
                <a:lnTo>
                  <a:pt x="7450667" y="674029"/>
                </a:lnTo>
                <a:cubicBezTo>
                  <a:pt x="7450667" y="1046281"/>
                  <a:pt x="7147419" y="1348059"/>
                  <a:pt x="6773334" y="1348059"/>
                </a:cubicBezTo>
                <a:lnTo>
                  <a:pt x="6773334" y="1348059"/>
                </a:lnTo>
                <a:cubicBezTo>
                  <a:pt x="6399248" y="1348059"/>
                  <a:pt x="6096000" y="1046281"/>
                  <a:pt x="6096000" y="674029"/>
                </a:cubicBezTo>
                <a:lnTo>
                  <a:pt x="6096000" y="674029"/>
                </a:lnTo>
                <a:cubicBezTo>
                  <a:pt x="6096000" y="301773"/>
                  <a:pt x="5792753" y="0"/>
                  <a:pt x="5418667" y="0"/>
                </a:cubicBezTo>
                <a:lnTo>
                  <a:pt x="5418667" y="0"/>
                </a:lnTo>
                <a:cubicBezTo>
                  <a:pt x="5044581" y="0"/>
                  <a:pt x="4741334" y="301773"/>
                  <a:pt x="4741334" y="674029"/>
                </a:cubicBezTo>
                <a:lnTo>
                  <a:pt x="4741334" y="674029"/>
                </a:lnTo>
                <a:cubicBezTo>
                  <a:pt x="4741334" y="1046281"/>
                  <a:pt x="4438076" y="1348059"/>
                  <a:pt x="4064000" y="1348059"/>
                </a:cubicBezTo>
                <a:lnTo>
                  <a:pt x="4064000" y="1348059"/>
                </a:lnTo>
                <a:cubicBezTo>
                  <a:pt x="3689924" y="1348059"/>
                  <a:pt x="3386667" y="1046281"/>
                  <a:pt x="3386667" y="674029"/>
                </a:cubicBezTo>
                <a:lnTo>
                  <a:pt x="3386667" y="674029"/>
                </a:lnTo>
                <a:cubicBezTo>
                  <a:pt x="3386667" y="301773"/>
                  <a:pt x="3083410" y="0"/>
                  <a:pt x="2709333" y="0"/>
                </a:cubicBezTo>
                <a:lnTo>
                  <a:pt x="2709333" y="0"/>
                </a:lnTo>
                <a:cubicBezTo>
                  <a:pt x="2335257" y="0"/>
                  <a:pt x="2032000" y="301773"/>
                  <a:pt x="2032000" y="674029"/>
                </a:cubicBezTo>
                <a:lnTo>
                  <a:pt x="2032000" y="674029"/>
                </a:lnTo>
                <a:cubicBezTo>
                  <a:pt x="2032000" y="1046281"/>
                  <a:pt x="1728743" y="1348059"/>
                  <a:pt x="1354667" y="1348059"/>
                </a:cubicBezTo>
                <a:lnTo>
                  <a:pt x="0" y="1348059"/>
                </a:lnTo>
              </a:path>
            </a:pathLst>
          </a:custGeom>
          <a:noFill/>
          <a:ln cap="flat" cmpd="sng" w="2286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6"/>
          <p:cNvSpPr/>
          <p:nvPr/>
        </p:nvSpPr>
        <p:spPr>
          <a:xfrm>
            <a:off x="0" y="2371028"/>
            <a:ext cx="9144000" cy="1011043"/>
          </a:xfrm>
          <a:custGeom>
            <a:rect b="b" l="l" r="r" t="t"/>
            <a:pathLst>
              <a:path extrusionOk="0" h="1348058" w="12192000">
                <a:moveTo>
                  <a:pt x="12192000" y="0"/>
                </a:moveTo>
                <a:lnTo>
                  <a:pt x="10837333" y="0"/>
                </a:lnTo>
                <a:cubicBezTo>
                  <a:pt x="10463295" y="0"/>
                  <a:pt x="10160000" y="301773"/>
                  <a:pt x="10160000" y="674029"/>
                </a:cubicBezTo>
                <a:lnTo>
                  <a:pt x="10160000" y="674029"/>
                </a:lnTo>
                <a:cubicBezTo>
                  <a:pt x="10160000" y="1046281"/>
                  <a:pt x="9856705" y="1348059"/>
                  <a:pt x="9482667" y="1348059"/>
                </a:cubicBezTo>
                <a:lnTo>
                  <a:pt x="9482667" y="1348059"/>
                </a:lnTo>
                <a:cubicBezTo>
                  <a:pt x="9108581" y="1348059"/>
                  <a:pt x="8805333" y="1046281"/>
                  <a:pt x="8805333" y="674029"/>
                </a:cubicBezTo>
                <a:lnTo>
                  <a:pt x="8805333" y="674029"/>
                </a:lnTo>
                <a:cubicBezTo>
                  <a:pt x="8805333" y="301773"/>
                  <a:pt x="8502086" y="0"/>
                  <a:pt x="8128000" y="0"/>
                </a:cubicBezTo>
                <a:lnTo>
                  <a:pt x="8128000" y="0"/>
                </a:lnTo>
                <a:cubicBezTo>
                  <a:pt x="7753915" y="0"/>
                  <a:pt x="7450667" y="301773"/>
                  <a:pt x="7450667" y="674029"/>
                </a:cubicBezTo>
                <a:lnTo>
                  <a:pt x="7450667" y="674029"/>
                </a:lnTo>
                <a:cubicBezTo>
                  <a:pt x="7450667" y="1046281"/>
                  <a:pt x="7147419" y="1348059"/>
                  <a:pt x="6773334" y="1348059"/>
                </a:cubicBezTo>
                <a:lnTo>
                  <a:pt x="6773334" y="1348059"/>
                </a:lnTo>
                <a:cubicBezTo>
                  <a:pt x="6399248" y="1348059"/>
                  <a:pt x="6096000" y="1046281"/>
                  <a:pt x="6096000" y="674029"/>
                </a:cubicBezTo>
                <a:lnTo>
                  <a:pt x="6096000" y="674029"/>
                </a:lnTo>
                <a:cubicBezTo>
                  <a:pt x="6096000" y="301773"/>
                  <a:pt x="5792753" y="0"/>
                  <a:pt x="5418667" y="0"/>
                </a:cubicBezTo>
                <a:lnTo>
                  <a:pt x="5418667" y="0"/>
                </a:lnTo>
                <a:cubicBezTo>
                  <a:pt x="5044581" y="0"/>
                  <a:pt x="4741334" y="301773"/>
                  <a:pt x="4741334" y="674029"/>
                </a:cubicBezTo>
                <a:lnTo>
                  <a:pt x="4741334" y="674029"/>
                </a:lnTo>
                <a:cubicBezTo>
                  <a:pt x="4741334" y="1046281"/>
                  <a:pt x="4438076" y="1348059"/>
                  <a:pt x="4064000" y="1348059"/>
                </a:cubicBezTo>
                <a:lnTo>
                  <a:pt x="4064000" y="1348059"/>
                </a:lnTo>
                <a:cubicBezTo>
                  <a:pt x="3689924" y="1348059"/>
                  <a:pt x="3386667" y="1046281"/>
                  <a:pt x="3386667" y="674029"/>
                </a:cubicBezTo>
                <a:lnTo>
                  <a:pt x="3386667" y="674029"/>
                </a:lnTo>
                <a:cubicBezTo>
                  <a:pt x="3386667" y="301773"/>
                  <a:pt x="3083410" y="0"/>
                  <a:pt x="2709333" y="0"/>
                </a:cubicBezTo>
                <a:lnTo>
                  <a:pt x="2709333" y="0"/>
                </a:lnTo>
                <a:cubicBezTo>
                  <a:pt x="2335257" y="0"/>
                  <a:pt x="2032000" y="301773"/>
                  <a:pt x="2032000" y="674029"/>
                </a:cubicBezTo>
                <a:lnTo>
                  <a:pt x="2032000" y="674029"/>
                </a:lnTo>
                <a:cubicBezTo>
                  <a:pt x="2032000" y="1046281"/>
                  <a:pt x="1728743" y="1348059"/>
                  <a:pt x="1354667" y="1348059"/>
                </a:cubicBezTo>
                <a:lnTo>
                  <a:pt x="0" y="1348059"/>
                </a:lnTo>
              </a:path>
            </a:pathLst>
          </a:custGeom>
          <a:noFill/>
          <a:ln cap="flat" cmpd="sng" w="19050">
            <a:solidFill>
              <a:schemeClr val="lt1"/>
            </a:solidFill>
            <a:prstDash val="dash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0" name="Google Shape;120;p26"/>
          <p:cNvGrpSpPr/>
          <p:nvPr/>
        </p:nvGrpSpPr>
        <p:grpSpPr>
          <a:xfrm>
            <a:off x="1786339" y="1703401"/>
            <a:ext cx="473400" cy="473400"/>
            <a:chOff x="1786339" y="1703401"/>
            <a:chExt cx="473400" cy="473400"/>
          </a:xfrm>
        </p:grpSpPr>
        <p:sp>
          <p:nvSpPr>
            <p:cNvPr id="121" name="Google Shape;121;p26"/>
            <p:cNvSpPr/>
            <p:nvPr/>
          </p:nvSpPr>
          <p:spPr>
            <a:xfrm rot="8100000">
              <a:off x="1855667" y="1772729"/>
              <a:ext cx="334744" cy="334744"/>
            </a:xfrm>
            <a:prstGeom prst="teardrop">
              <a:avLst>
                <a:gd fmla="val 10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26"/>
            <p:cNvSpPr/>
            <p:nvPr/>
          </p:nvSpPr>
          <p:spPr>
            <a:xfrm>
              <a:off x="1955989" y="1866499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2"/>
                  </a:solidFill>
                  <a:latin typeface="Muli"/>
                  <a:ea typeface="Muli"/>
                  <a:cs typeface="Muli"/>
                  <a:sym typeface="Muli"/>
                </a:rPr>
                <a:t>1</a:t>
              </a:r>
              <a:endParaRPr sz="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endParaRPr>
            </a:p>
          </p:txBody>
        </p:sp>
      </p:grpSp>
      <p:grpSp>
        <p:nvGrpSpPr>
          <p:cNvPr id="123" name="Google Shape;123;p26"/>
          <p:cNvGrpSpPr/>
          <p:nvPr/>
        </p:nvGrpSpPr>
        <p:grpSpPr>
          <a:xfrm>
            <a:off x="3814414" y="1703401"/>
            <a:ext cx="473400" cy="473400"/>
            <a:chOff x="3814414" y="1703401"/>
            <a:chExt cx="473400" cy="473400"/>
          </a:xfrm>
        </p:grpSpPr>
        <p:sp>
          <p:nvSpPr>
            <p:cNvPr id="124" name="Google Shape;124;p26"/>
            <p:cNvSpPr/>
            <p:nvPr/>
          </p:nvSpPr>
          <p:spPr>
            <a:xfrm rot="8100000">
              <a:off x="3883742" y="1772729"/>
              <a:ext cx="334744" cy="334744"/>
            </a:xfrm>
            <a:prstGeom prst="teardrop">
              <a:avLst>
                <a:gd fmla="val 10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26"/>
            <p:cNvSpPr/>
            <p:nvPr/>
          </p:nvSpPr>
          <p:spPr>
            <a:xfrm>
              <a:off x="3984064" y="1866499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2"/>
                  </a:solidFill>
                  <a:latin typeface="Muli"/>
                  <a:ea typeface="Muli"/>
                  <a:cs typeface="Muli"/>
                  <a:sym typeface="Muli"/>
                </a:rPr>
                <a:t>3</a:t>
              </a:r>
              <a:endParaRPr sz="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endParaRPr>
            </a:p>
          </p:txBody>
        </p:sp>
      </p:grpSp>
      <p:grpSp>
        <p:nvGrpSpPr>
          <p:cNvPr id="126" name="Google Shape;126;p26"/>
          <p:cNvGrpSpPr/>
          <p:nvPr/>
        </p:nvGrpSpPr>
        <p:grpSpPr>
          <a:xfrm>
            <a:off x="5842489" y="1703401"/>
            <a:ext cx="473400" cy="473400"/>
            <a:chOff x="5842489" y="1703401"/>
            <a:chExt cx="473400" cy="473400"/>
          </a:xfrm>
        </p:grpSpPr>
        <p:sp>
          <p:nvSpPr>
            <p:cNvPr id="127" name="Google Shape;127;p26"/>
            <p:cNvSpPr/>
            <p:nvPr/>
          </p:nvSpPr>
          <p:spPr>
            <a:xfrm rot="8100000">
              <a:off x="5911817" y="1772729"/>
              <a:ext cx="334744" cy="334744"/>
            </a:xfrm>
            <a:prstGeom prst="teardrop">
              <a:avLst>
                <a:gd fmla="val 10000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26"/>
            <p:cNvSpPr/>
            <p:nvPr/>
          </p:nvSpPr>
          <p:spPr>
            <a:xfrm>
              <a:off x="6012139" y="1866499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2"/>
                  </a:solidFill>
                  <a:latin typeface="Muli"/>
                  <a:ea typeface="Muli"/>
                  <a:cs typeface="Muli"/>
                  <a:sym typeface="Muli"/>
                </a:rPr>
                <a:t>5</a:t>
              </a:r>
              <a:endParaRPr sz="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endParaRPr>
            </a:p>
          </p:txBody>
        </p:sp>
      </p:grpSp>
      <p:grpSp>
        <p:nvGrpSpPr>
          <p:cNvPr id="129" name="Google Shape;129;p26"/>
          <p:cNvGrpSpPr/>
          <p:nvPr/>
        </p:nvGrpSpPr>
        <p:grpSpPr>
          <a:xfrm>
            <a:off x="4852739" y="3576300"/>
            <a:ext cx="473400" cy="473400"/>
            <a:chOff x="4852739" y="3576300"/>
            <a:chExt cx="473400" cy="473400"/>
          </a:xfrm>
        </p:grpSpPr>
        <p:sp>
          <p:nvSpPr>
            <p:cNvPr id="130" name="Google Shape;130;p26"/>
            <p:cNvSpPr/>
            <p:nvPr/>
          </p:nvSpPr>
          <p:spPr>
            <a:xfrm rot="-2700000">
              <a:off x="4922067" y="3645628"/>
              <a:ext cx="334744" cy="334744"/>
            </a:xfrm>
            <a:prstGeom prst="teardrop">
              <a:avLst>
                <a:gd fmla="val 10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26"/>
            <p:cNvSpPr/>
            <p:nvPr/>
          </p:nvSpPr>
          <p:spPr>
            <a:xfrm flipH="1">
              <a:off x="5022389" y="3752502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2"/>
                  </a:solidFill>
                  <a:latin typeface="Muli"/>
                  <a:ea typeface="Muli"/>
                  <a:cs typeface="Muli"/>
                  <a:sym typeface="Muli"/>
                </a:rPr>
                <a:t>4</a:t>
              </a:r>
              <a:endParaRPr sz="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endParaRPr>
            </a:p>
          </p:txBody>
        </p:sp>
      </p:grpSp>
      <p:grpSp>
        <p:nvGrpSpPr>
          <p:cNvPr id="132" name="Google Shape;132;p26"/>
          <p:cNvGrpSpPr/>
          <p:nvPr/>
        </p:nvGrpSpPr>
        <p:grpSpPr>
          <a:xfrm>
            <a:off x="2824664" y="3576300"/>
            <a:ext cx="473400" cy="473400"/>
            <a:chOff x="2824664" y="3576300"/>
            <a:chExt cx="473400" cy="473400"/>
          </a:xfrm>
        </p:grpSpPr>
        <p:sp>
          <p:nvSpPr>
            <p:cNvPr id="133" name="Google Shape;133;p26"/>
            <p:cNvSpPr/>
            <p:nvPr/>
          </p:nvSpPr>
          <p:spPr>
            <a:xfrm rot="-2700000">
              <a:off x="2893992" y="3645628"/>
              <a:ext cx="334744" cy="334744"/>
            </a:xfrm>
            <a:prstGeom prst="teardrop">
              <a:avLst>
                <a:gd fmla="val 10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26"/>
            <p:cNvSpPr/>
            <p:nvPr/>
          </p:nvSpPr>
          <p:spPr>
            <a:xfrm flipH="1">
              <a:off x="2994314" y="3752502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2"/>
                  </a:solidFill>
                  <a:latin typeface="Muli"/>
                  <a:ea typeface="Muli"/>
                  <a:cs typeface="Muli"/>
                  <a:sym typeface="Muli"/>
                </a:rPr>
                <a:t>2</a:t>
              </a:r>
              <a:endParaRPr sz="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endParaRPr>
            </a:p>
          </p:txBody>
        </p:sp>
      </p:grpSp>
      <p:sp>
        <p:nvSpPr>
          <p:cNvPr id="135" name="Google Shape;135;p26"/>
          <p:cNvSpPr txBox="1"/>
          <p:nvPr/>
        </p:nvSpPr>
        <p:spPr>
          <a:xfrm>
            <a:off x="1379850" y="1156100"/>
            <a:ext cx="1286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Updates</a:t>
            </a:r>
            <a:endParaRPr sz="12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36" name="Google Shape;136;p26"/>
          <p:cNvSpPr txBox="1"/>
          <p:nvPr/>
        </p:nvSpPr>
        <p:spPr>
          <a:xfrm>
            <a:off x="3377205" y="1156100"/>
            <a:ext cx="1286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Case Study</a:t>
            </a:r>
            <a:endParaRPr sz="12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37" name="Google Shape;137;p26"/>
          <p:cNvSpPr txBox="1"/>
          <p:nvPr/>
        </p:nvSpPr>
        <p:spPr>
          <a:xfrm>
            <a:off x="5436010" y="1156100"/>
            <a:ext cx="1286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Important forms/Links</a:t>
            </a:r>
            <a:endParaRPr sz="12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2418175" y="4063600"/>
            <a:ext cx="1286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Current Events</a:t>
            </a:r>
            <a:endParaRPr sz="12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4446255" y="4063600"/>
            <a:ext cx="1286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Portfolio Details</a:t>
            </a:r>
            <a:endParaRPr sz="12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ctrTitle"/>
          </p:nvPr>
        </p:nvSpPr>
        <p:spPr>
          <a:xfrm>
            <a:off x="685800" y="1659550"/>
            <a:ext cx="42639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r>
              <a:rPr lang="en"/>
              <a:t>. Updates</a:t>
            </a:r>
            <a:endParaRPr/>
          </a:p>
        </p:txBody>
      </p:sp>
      <p:pic>
        <p:nvPicPr>
          <p:cNvPr id="145" name="Google Shape;14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2705" y="2045304"/>
            <a:ext cx="2219340" cy="115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0680" y="2449022"/>
            <a:ext cx="145275" cy="42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36726" y="1237502"/>
            <a:ext cx="1032700" cy="120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type="title"/>
          </p:nvPr>
        </p:nvSpPr>
        <p:spPr>
          <a:xfrm>
            <a:off x="580550" y="205975"/>
            <a:ext cx="60144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Updates</a:t>
            </a:r>
            <a:endParaRPr/>
          </a:p>
        </p:txBody>
      </p:sp>
      <p:sp>
        <p:nvSpPr>
          <p:cNvPr id="153" name="Google Shape;153;p28"/>
          <p:cNvSpPr txBox="1"/>
          <p:nvPr>
            <p:ph idx="1" type="body"/>
          </p:nvPr>
        </p:nvSpPr>
        <p:spPr>
          <a:xfrm>
            <a:off x="580550" y="1200150"/>
            <a:ext cx="7692300" cy="3161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⬡"/>
            </a:pPr>
            <a:r>
              <a:rPr lang="en" sz="2200"/>
              <a:t>Take a minute to sign up for a pitch </a:t>
            </a:r>
            <a:endParaRPr sz="2200"/>
          </a:p>
        </p:txBody>
      </p:sp>
      <p:sp>
        <p:nvSpPr>
          <p:cNvPr id="154" name="Google Shape;154;p28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5" name="Google Shape;15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6644" y="1836500"/>
            <a:ext cx="3260119" cy="316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9"/>
          <p:cNvSpPr txBox="1"/>
          <p:nvPr>
            <p:ph type="title"/>
          </p:nvPr>
        </p:nvSpPr>
        <p:spPr>
          <a:xfrm>
            <a:off x="580550" y="205975"/>
            <a:ext cx="6014400" cy="857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Updates</a:t>
            </a:r>
            <a:endParaRPr/>
          </a:p>
        </p:txBody>
      </p:sp>
      <p:sp>
        <p:nvSpPr>
          <p:cNvPr id="161" name="Google Shape;161;p29"/>
          <p:cNvSpPr txBox="1"/>
          <p:nvPr>
            <p:ph idx="1" type="body"/>
          </p:nvPr>
        </p:nvSpPr>
        <p:spPr>
          <a:xfrm>
            <a:off x="580550" y="1200150"/>
            <a:ext cx="7692300" cy="3161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⬡"/>
            </a:pPr>
            <a:r>
              <a:rPr lang="en" sz="2200"/>
              <a:t>Take a moment to sign up for a current event presentation</a:t>
            </a:r>
            <a:endParaRPr sz="2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sp>
        <p:nvSpPr>
          <p:cNvPr id="162" name="Google Shape;162;p29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3" name="Google Shape;16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2550" y="1895400"/>
            <a:ext cx="2967025" cy="279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 txBox="1"/>
          <p:nvPr>
            <p:ph type="ctrTitle"/>
          </p:nvPr>
        </p:nvSpPr>
        <p:spPr>
          <a:xfrm>
            <a:off x="685800" y="1659550"/>
            <a:ext cx="42639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Current Events</a:t>
            </a:r>
            <a:endParaRPr/>
          </a:p>
        </p:txBody>
      </p:sp>
      <p:pic>
        <p:nvPicPr>
          <p:cNvPr id="169" name="Google Shape;16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2705" y="2045304"/>
            <a:ext cx="2219340" cy="115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0680" y="2449022"/>
            <a:ext cx="145275" cy="42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36726" y="1237502"/>
            <a:ext cx="1032700" cy="120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7200" y="2089150"/>
            <a:ext cx="2351824" cy="96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37365" y="2089150"/>
            <a:ext cx="1847259" cy="965201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31"/>
          <p:cNvSpPr/>
          <p:nvPr/>
        </p:nvSpPr>
        <p:spPr>
          <a:xfrm>
            <a:off x="3093153" y="2363400"/>
            <a:ext cx="2957700" cy="416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2C40E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79" name="Google Shape;179;p31"/>
          <p:cNvSpPr txBox="1"/>
          <p:nvPr/>
        </p:nvSpPr>
        <p:spPr>
          <a:xfrm>
            <a:off x="1134600" y="483500"/>
            <a:ext cx="6874800" cy="10719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On December 12th, FT Partners </a:t>
            </a:r>
            <a:r>
              <a:rPr lang="en" sz="24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announced</a:t>
            </a:r>
            <a:r>
              <a:rPr lang="en" sz="24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Brigit’s $460 million sale to Upbound</a:t>
            </a:r>
            <a:endParaRPr sz="2400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80" name="Google Shape;180;p31"/>
          <p:cNvSpPr txBox="1"/>
          <p:nvPr/>
        </p:nvSpPr>
        <p:spPr>
          <a:xfrm>
            <a:off x="344475" y="3293200"/>
            <a:ext cx="2192700" cy="80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Advised by: </a:t>
            </a:r>
            <a:endParaRPr sz="2000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FT Partners</a:t>
            </a:r>
            <a:endParaRPr sz="2000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81" name="Google Shape;181;p31"/>
          <p:cNvSpPr txBox="1"/>
          <p:nvPr/>
        </p:nvSpPr>
        <p:spPr>
          <a:xfrm>
            <a:off x="6664650" y="3356900"/>
            <a:ext cx="2192700" cy="80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Advised by: </a:t>
            </a:r>
            <a:endParaRPr sz="2000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Greenhill &amp; Co.</a:t>
            </a:r>
            <a:endParaRPr sz="2000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2"/>
          <p:cNvSpPr txBox="1"/>
          <p:nvPr>
            <p:ph idx="1" type="subTitle"/>
          </p:nvPr>
        </p:nvSpPr>
        <p:spPr>
          <a:xfrm>
            <a:off x="307600" y="972600"/>
            <a:ext cx="4013400" cy="3198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Brigit is a holistic financial health app that helps users budget, receive wages early, build credit through savings, and save effectively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Upbound Group is a technology and data-driven leader in </a:t>
            </a:r>
            <a:r>
              <a:rPr lang="en">
                <a:solidFill>
                  <a:schemeClr val="lt1"/>
                </a:solidFill>
              </a:rPr>
              <a:t>accessible</a:t>
            </a:r>
            <a:r>
              <a:rPr lang="en">
                <a:solidFill>
                  <a:schemeClr val="lt1"/>
                </a:solidFill>
              </a:rPr>
              <a:t> and inclusive financial products that address the evolving needs and aspirations of underserved customers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7" name="Google Shape;187;p32"/>
          <p:cNvSpPr txBox="1"/>
          <p:nvPr/>
        </p:nvSpPr>
        <p:spPr>
          <a:xfrm>
            <a:off x="259900" y="371825"/>
            <a:ext cx="4108800" cy="5331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Company Overview</a:t>
            </a:r>
            <a:endParaRPr b="1" sz="24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88" name="Google Shape;188;p32"/>
          <p:cNvSpPr txBox="1"/>
          <p:nvPr/>
        </p:nvSpPr>
        <p:spPr>
          <a:xfrm>
            <a:off x="4747150" y="371825"/>
            <a:ext cx="4108800" cy="5331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Transaction</a:t>
            </a:r>
            <a:r>
              <a:rPr b="1" lang="en"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 Details</a:t>
            </a:r>
            <a:endParaRPr b="1" sz="24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89" name="Google Shape;189;p32"/>
          <p:cNvSpPr txBox="1"/>
          <p:nvPr>
            <p:ph idx="1" type="subTitle"/>
          </p:nvPr>
        </p:nvSpPr>
        <p:spPr>
          <a:xfrm>
            <a:off x="4747150" y="972600"/>
            <a:ext cx="4013400" cy="3198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The transaction was financed with 75% in cash and 25% in stock and included a $60 million earnout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The purpose of the acquisition was to expand Upbound’s strategic focus on expanding technology driven financial solutions and to improve risk management and fraud prevention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3"/>
          <p:cNvSpPr txBox="1"/>
          <p:nvPr>
            <p:ph type="ctrTitle"/>
          </p:nvPr>
        </p:nvSpPr>
        <p:spPr>
          <a:xfrm>
            <a:off x="685800" y="1659550"/>
            <a:ext cx="42639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Case Study</a:t>
            </a:r>
            <a:endParaRPr/>
          </a:p>
        </p:txBody>
      </p:sp>
      <p:pic>
        <p:nvPicPr>
          <p:cNvPr id="195" name="Google Shape;195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2705" y="2045304"/>
            <a:ext cx="2219340" cy="115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0680" y="2449022"/>
            <a:ext cx="145275" cy="42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36726" y="1237502"/>
            <a:ext cx="1032700" cy="120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Aliena template">
  <a:themeElements>
    <a:clrScheme name="Custom 347">
      <a:dk1>
        <a:srgbClr val="050060"/>
      </a:dk1>
      <a:lt1>
        <a:srgbClr val="FFFFFF"/>
      </a:lt1>
      <a:dk2>
        <a:srgbClr val="585963"/>
      </a:dk2>
      <a:lt2>
        <a:srgbClr val="F3F3F3"/>
      </a:lt2>
      <a:accent1>
        <a:srgbClr val="0A2F9E"/>
      </a:accent1>
      <a:accent2>
        <a:srgbClr val="3544FF"/>
      </a:accent2>
      <a:accent3>
        <a:srgbClr val="24D6FF"/>
      </a:accent3>
      <a:accent4>
        <a:srgbClr val="00FFFF"/>
      </a:accent4>
      <a:accent5>
        <a:srgbClr val="A458FF"/>
      </a:accent5>
      <a:accent6>
        <a:srgbClr val="D392FF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