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3" r:id="rId5"/>
    <p:sldMasterId id="214748367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y="5143500" cx="9144000"/>
  <p:notesSz cx="6858000" cy="9144000"/>
  <p:embeddedFontLst>
    <p:embeddedFont>
      <p:font typeface="Proxima Nova"/>
      <p:regular r:id="rId32"/>
      <p:bold r:id="rId33"/>
      <p:italic r:id="rId34"/>
      <p:boldItalic r:id="rId35"/>
    </p:embeddedFont>
    <p:embeddedFont>
      <p:font typeface="Garamond"/>
      <p:regular r:id="rId36"/>
      <p:bold r:id="rId37"/>
      <p:italic r:id="rId38"/>
      <p:boldItalic r:id="rId39"/>
    </p:embeddedFont>
    <p:embeddedFont>
      <p:font typeface="EB Garamond"/>
      <p:regular r:id="rId40"/>
      <p:bold r:id="rId41"/>
      <p:italic r:id="rId42"/>
      <p:boldItalic r:id="rId43"/>
    </p:embeddedFont>
    <p:embeddedFont>
      <p:font typeface="Lexend Deca"/>
      <p:regular r:id="rId44"/>
      <p:bold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5D0AFF7-B7D6-41B7-8F3E-10CA677F4C27}">
  <a:tblStyle styleId="{45D0AFF7-B7D6-41B7-8F3E-10CA677F4C2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EBGaramond-regular.fntdata"/><Relationship Id="rId20" Type="http://schemas.openxmlformats.org/officeDocument/2006/relationships/slide" Target="slides/slide13.xml"/><Relationship Id="rId42" Type="http://schemas.openxmlformats.org/officeDocument/2006/relationships/font" Target="fonts/EBGaramond-italic.fntdata"/><Relationship Id="rId41" Type="http://schemas.openxmlformats.org/officeDocument/2006/relationships/font" Target="fonts/EBGaramond-bold.fntdata"/><Relationship Id="rId22" Type="http://schemas.openxmlformats.org/officeDocument/2006/relationships/slide" Target="slides/slide15.xml"/><Relationship Id="rId44" Type="http://schemas.openxmlformats.org/officeDocument/2006/relationships/font" Target="fonts/LexendDeca-regular.fntdata"/><Relationship Id="rId21" Type="http://schemas.openxmlformats.org/officeDocument/2006/relationships/slide" Target="slides/slide14.xml"/><Relationship Id="rId43" Type="http://schemas.openxmlformats.org/officeDocument/2006/relationships/font" Target="fonts/EBGaramond-boldItalic.fntdata"/><Relationship Id="rId24" Type="http://schemas.openxmlformats.org/officeDocument/2006/relationships/slide" Target="slides/slide17.xml"/><Relationship Id="rId23" Type="http://schemas.openxmlformats.org/officeDocument/2006/relationships/slide" Target="slides/slide16.xml"/><Relationship Id="rId45" Type="http://schemas.openxmlformats.org/officeDocument/2006/relationships/font" Target="fonts/LexendDeca-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font" Target="fonts/ProximaNova-bold.fntdata"/><Relationship Id="rId10" Type="http://schemas.openxmlformats.org/officeDocument/2006/relationships/slide" Target="slides/slide3.xml"/><Relationship Id="rId32" Type="http://schemas.openxmlformats.org/officeDocument/2006/relationships/font" Target="fonts/ProximaNova-regular.fntdata"/><Relationship Id="rId13" Type="http://schemas.openxmlformats.org/officeDocument/2006/relationships/slide" Target="slides/slide6.xml"/><Relationship Id="rId35" Type="http://schemas.openxmlformats.org/officeDocument/2006/relationships/font" Target="fonts/ProximaNova-boldItalic.fntdata"/><Relationship Id="rId12" Type="http://schemas.openxmlformats.org/officeDocument/2006/relationships/slide" Target="slides/slide5.xml"/><Relationship Id="rId34" Type="http://schemas.openxmlformats.org/officeDocument/2006/relationships/font" Target="fonts/ProximaNova-italic.fntdata"/><Relationship Id="rId15" Type="http://schemas.openxmlformats.org/officeDocument/2006/relationships/slide" Target="slides/slide8.xml"/><Relationship Id="rId37" Type="http://schemas.openxmlformats.org/officeDocument/2006/relationships/font" Target="fonts/Garamond-bold.fntdata"/><Relationship Id="rId14" Type="http://schemas.openxmlformats.org/officeDocument/2006/relationships/slide" Target="slides/slide7.xml"/><Relationship Id="rId36" Type="http://schemas.openxmlformats.org/officeDocument/2006/relationships/font" Target="fonts/Garamond-regular.fntdata"/><Relationship Id="rId17" Type="http://schemas.openxmlformats.org/officeDocument/2006/relationships/slide" Target="slides/slide10.xml"/><Relationship Id="rId39" Type="http://schemas.openxmlformats.org/officeDocument/2006/relationships/font" Target="fonts/Garamond-boldItalic.fntdata"/><Relationship Id="rId16" Type="http://schemas.openxmlformats.org/officeDocument/2006/relationships/slide" Target="slides/slide9.xml"/><Relationship Id="rId38" Type="http://schemas.openxmlformats.org/officeDocument/2006/relationships/font" Target="fonts/Garamond-italic.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jenseninvestment.com/insights/pfizer-vaccine-growth/" TargetMode="External"/><Relationship Id="rId3" Type="http://schemas.openxmlformats.org/officeDocument/2006/relationships/hyperlink" Target="https://www.fiercepharma.com/pharma/done-deal-pfizer-completes-43b-acquisition-seagen-doubling-its-oncology-pipeline"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rs.gov/newsroom/irs-releases-tax-inflation-adjustments-for-tax-year-2025" TargetMode="External"/><Relationship Id="rId3" Type="http://schemas.openxmlformats.org/officeDocument/2006/relationships/hyperlink" Target="https://irs.gov/newsroom/irs-provides-tax-inflation-adjustments-for-tax-year-2024"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orbes.com/sites/dereksaul/2024/10/28/robinhood-launches-presidential-election-betting-market-allowing-users-to-wager-on-harris-and-trump/" TargetMode="External"/><Relationship Id="rId3" Type="http://schemas.openxmlformats.org/officeDocument/2006/relationships/hyperlink" Target="https://www.cnbc.com/2024/10/28/robinhood-jumps-into-election-trading-giving-users-chance-to-buy-harris-or-trump-contracts.html"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fd40a6672e_0_144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fd40a6672e_0_14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13ee08229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313ee08229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SEC - regulating financial assets in the US</a:t>
            </a:r>
            <a:endParaRPr/>
          </a:p>
          <a:p>
            <a:pPr indent="0" lvl="0" marL="0" rtl="0" algn="l">
              <a:spcBef>
                <a:spcPts val="0"/>
              </a:spcBef>
              <a:spcAft>
                <a:spcPts val="0"/>
              </a:spcAft>
              <a:buNone/>
            </a:pPr>
            <a:r>
              <a:rPr lang="en"/>
              <a:t>Democrats challenge crypto progress</a:t>
            </a:r>
            <a:endParaRPr/>
          </a:p>
          <a:p>
            <a:pPr indent="0" lvl="0" marL="0" rtl="0" algn="l">
              <a:spcBef>
                <a:spcPts val="0"/>
              </a:spcBef>
              <a:spcAft>
                <a:spcPts val="0"/>
              </a:spcAft>
              <a:buNone/>
            </a:pPr>
            <a:r>
              <a:rPr lang="en"/>
              <a:t>Digital dollar: helps with tackling tax evasion, money laundering, terrorist financing, provide better knowledge for states of their economy(better economic policies)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13ee08229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313ee08229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SEC - regulating financial assets in the US</a:t>
            </a:r>
            <a:endParaRPr/>
          </a:p>
          <a:p>
            <a:pPr indent="0" lvl="0" marL="0" rtl="0" algn="l">
              <a:spcBef>
                <a:spcPts val="0"/>
              </a:spcBef>
              <a:spcAft>
                <a:spcPts val="0"/>
              </a:spcAft>
              <a:buNone/>
            </a:pPr>
            <a:r>
              <a:rPr lang="en"/>
              <a:t>Democrats challenge crypto progress</a:t>
            </a:r>
            <a:endParaRPr/>
          </a:p>
          <a:p>
            <a:pPr indent="0" lvl="0" marL="0" rtl="0" algn="l">
              <a:spcBef>
                <a:spcPts val="0"/>
              </a:spcBef>
              <a:spcAft>
                <a:spcPts val="0"/>
              </a:spcAft>
              <a:buNone/>
            </a:pPr>
            <a:r>
              <a:rPr lang="en"/>
              <a:t>Digital dollar: helps with tackling tax evasion, money laundering, terrorist financing, provide better knowledge for states of their economy(better economic policies)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13ee082294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313ee082294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SEC - regulating financial assets in the US</a:t>
            </a:r>
            <a:endParaRPr/>
          </a:p>
          <a:p>
            <a:pPr indent="0" lvl="0" marL="0" rtl="0" algn="l">
              <a:spcBef>
                <a:spcPts val="0"/>
              </a:spcBef>
              <a:spcAft>
                <a:spcPts val="0"/>
              </a:spcAft>
              <a:buNone/>
            </a:pPr>
            <a:r>
              <a:rPr lang="en"/>
              <a:t>Democrats challenge crypto progress</a:t>
            </a:r>
            <a:endParaRPr/>
          </a:p>
          <a:p>
            <a:pPr indent="0" lvl="0" marL="0" rtl="0" algn="l">
              <a:spcBef>
                <a:spcPts val="0"/>
              </a:spcBef>
              <a:spcAft>
                <a:spcPts val="0"/>
              </a:spcAft>
              <a:buNone/>
            </a:pPr>
            <a:r>
              <a:rPr lang="en"/>
              <a:t>Digital dollar: helps with tackling tax evasion, money laundering, terrorist financing, provide better knowledge for states of their economy(better economic policies)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13ee082294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313ee082294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SEC - regulating financial assets in the US</a:t>
            </a:r>
            <a:endParaRPr/>
          </a:p>
          <a:p>
            <a:pPr indent="0" lvl="0" marL="0" rtl="0" algn="l">
              <a:spcBef>
                <a:spcPts val="0"/>
              </a:spcBef>
              <a:spcAft>
                <a:spcPts val="0"/>
              </a:spcAft>
              <a:buNone/>
            </a:pPr>
            <a:r>
              <a:rPr lang="en"/>
              <a:t>Democrats challenge crypto progress</a:t>
            </a:r>
            <a:endParaRPr/>
          </a:p>
          <a:p>
            <a:pPr indent="0" lvl="0" marL="0" rtl="0" algn="l">
              <a:spcBef>
                <a:spcPts val="0"/>
              </a:spcBef>
              <a:spcAft>
                <a:spcPts val="0"/>
              </a:spcAft>
              <a:buNone/>
            </a:pPr>
            <a:r>
              <a:rPr lang="en"/>
              <a:t>Digital dollar: helps with tackling tax evasion, money laundering, terrorist financing, provide better knowledge for states of their economy(better economic policies)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13ee082294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313ee082294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SEC - regulating financial assets in the US</a:t>
            </a:r>
            <a:endParaRPr/>
          </a:p>
          <a:p>
            <a:pPr indent="0" lvl="0" marL="0" rtl="0" algn="l">
              <a:spcBef>
                <a:spcPts val="0"/>
              </a:spcBef>
              <a:spcAft>
                <a:spcPts val="0"/>
              </a:spcAft>
              <a:buNone/>
            </a:pPr>
            <a:r>
              <a:rPr lang="en"/>
              <a:t>Democrats challenge crypto progress</a:t>
            </a:r>
            <a:endParaRPr/>
          </a:p>
          <a:p>
            <a:pPr indent="0" lvl="0" marL="0" rtl="0" algn="l">
              <a:spcBef>
                <a:spcPts val="0"/>
              </a:spcBef>
              <a:spcAft>
                <a:spcPts val="0"/>
              </a:spcAft>
              <a:buNone/>
            </a:pPr>
            <a:r>
              <a:rPr lang="en"/>
              <a:t>Digital dollar: helps with tackling tax evasion, money laundering, terrorist financing, provide better knowledge for states of their economy(better economic policies)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0f8e19b89a_2_1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30f8e19b89a_2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164d5577f7_0_16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g3164d5577f7_0_1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3164d5577f7_0_1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rgbClr val="374151"/>
              </a:buClr>
              <a:buSzPts val="1600"/>
              <a:buFont typeface="Garamond"/>
              <a:buChar char="●"/>
            </a:pPr>
            <a:r>
              <a:rPr lang="en" sz="1600">
                <a:solidFill>
                  <a:srgbClr val="374151"/>
                </a:solidFill>
                <a:latin typeface="Garamond"/>
                <a:ea typeface="Garamond"/>
                <a:cs typeface="Garamond"/>
                <a:sym typeface="Garamond"/>
              </a:rPr>
              <a:t>phases for fda approval – phase 1: safety and dosage (&lt;50); phase 2: effectiveness and side effects (100); experimental comparison to other treatments/efficacy in long run (100-1000s); submit for fda review and approval </a:t>
            </a:r>
            <a:endParaRPr sz="1600">
              <a:solidFill>
                <a:srgbClr val="374151"/>
              </a:solidFill>
              <a:latin typeface="Garamond"/>
              <a:ea typeface="Garamond"/>
              <a:cs typeface="Garamond"/>
              <a:sym typeface="Garamond"/>
            </a:endParaRPr>
          </a:p>
          <a:p>
            <a:pPr indent="-330200" lvl="0" marL="457200" rtl="0" algn="l">
              <a:spcBef>
                <a:spcPts val="0"/>
              </a:spcBef>
              <a:spcAft>
                <a:spcPts val="0"/>
              </a:spcAft>
              <a:buClr>
                <a:srgbClr val="374151"/>
              </a:buClr>
              <a:buSzPts val="1600"/>
              <a:buFont typeface="Garamond"/>
              <a:buChar char="●"/>
            </a:pPr>
            <a:r>
              <a:rPr lang="en" sz="1600">
                <a:solidFill>
                  <a:srgbClr val="374151"/>
                </a:solidFill>
                <a:latin typeface="Garamond"/>
                <a:ea typeface="Garamond"/>
                <a:cs typeface="Garamond"/>
                <a:sym typeface="Garamond"/>
              </a:rPr>
              <a:t>compared to only 23 in phase 3 and 4 in registration last year around this time</a:t>
            </a:r>
            <a:endParaRPr sz="1600">
              <a:solidFill>
                <a:srgbClr val="374151"/>
              </a:solidFill>
              <a:latin typeface="Garamond"/>
              <a:ea typeface="Garamond"/>
              <a:cs typeface="Garamond"/>
              <a:sym typeface="Garamond"/>
            </a:endParaRPr>
          </a:p>
          <a:p>
            <a:pPr indent="-330200" lvl="0" marL="457200" rtl="0" algn="l">
              <a:spcBef>
                <a:spcPts val="0"/>
              </a:spcBef>
              <a:spcAft>
                <a:spcPts val="0"/>
              </a:spcAft>
              <a:buClr>
                <a:srgbClr val="374151"/>
              </a:buClr>
              <a:buSzPts val="1600"/>
              <a:buFont typeface="Garamond"/>
              <a:buChar char="●"/>
            </a:pPr>
            <a:r>
              <a:rPr lang="en" sz="1600">
                <a:solidFill>
                  <a:srgbClr val="374151"/>
                </a:solidFill>
                <a:latin typeface="Garamond"/>
                <a:ea typeface="Garamond"/>
                <a:cs typeface="Garamond"/>
                <a:sym typeface="Garamond"/>
              </a:rPr>
              <a:t>largest M&amp;A transaction in the biopharma industry</a:t>
            </a:r>
            <a:endParaRPr sz="1600">
              <a:solidFill>
                <a:srgbClr val="374151"/>
              </a:solidFill>
              <a:latin typeface="Garamond"/>
              <a:ea typeface="Garamond"/>
              <a:cs typeface="Garamond"/>
              <a:sym typeface="Garamond"/>
            </a:endParaRPr>
          </a:p>
          <a:p>
            <a:pPr indent="-330200" lvl="0" marL="457200" rtl="0" algn="l">
              <a:spcBef>
                <a:spcPts val="0"/>
              </a:spcBef>
              <a:spcAft>
                <a:spcPts val="0"/>
              </a:spcAft>
              <a:buClr>
                <a:srgbClr val="374151"/>
              </a:buClr>
              <a:buSzPts val="1600"/>
              <a:buFont typeface="Garamond"/>
              <a:buChar char="●"/>
            </a:pPr>
            <a:r>
              <a:rPr lang="en" sz="1600">
                <a:solidFill>
                  <a:srgbClr val="374151"/>
                </a:solidFill>
                <a:latin typeface="Garamond"/>
                <a:ea typeface="Garamond"/>
                <a:cs typeface="Garamond"/>
                <a:sym typeface="Garamond"/>
              </a:rPr>
              <a:t>pfizer largest rival is JNJ in terms of market cap and total revenue (397 billion)but JNJ also develops</a:t>
            </a:r>
            <a:endParaRPr sz="1600">
              <a:solidFill>
                <a:srgbClr val="374151"/>
              </a:solidFill>
              <a:latin typeface="Garamond"/>
              <a:ea typeface="Garamond"/>
              <a:cs typeface="Garamond"/>
              <a:sym typeface="Garamond"/>
            </a:endParaRPr>
          </a:p>
          <a:p>
            <a:pPr indent="-330200" lvl="0" marL="457200" rtl="0" algn="l">
              <a:spcBef>
                <a:spcPts val="0"/>
              </a:spcBef>
              <a:spcAft>
                <a:spcPts val="0"/>
              </a:spcAft>
              <a:buClr>
                <a:srgbClr val="374151"/>
              </a:buClr>
              <a:buSzPts val="1600"/>
              <a:buFont typeface="Garamond"/>
              <a:buChar char="●"/>
            </a:pPr>
            <a:r>
              <a:rPr lang="en" sz="1600">
                <a:solidFill>
                  <a:srgbClr val="374151"/>
                </a:solidFill>
                <a:latin typeface="Garamond"/>
                <a:ea typeface="Garamond"/>
                <a:cs typeface="Garamond"/>
                <a:sym typeface="Garamond"/>
              </a:rPr>
              <a:t>By 2030, the global biopharmaceutical market is projected to reach $856.1 billion and predicted to expand at a compound annual growth rate (CAGR) of 12.5%.</a:t>
            </a:r>
            <a:endParaRPr sz="1600">
              <a:solidFill>
                <a:srgbClr val="374151"/>
              </a:solidFill>
              <a:latin typeface="Garamond"/>
              <a:ea typeface="Garamond"/>
              <a:cs typeface="Garamond"/>
              <a:sym typeface="Garamond"/>
            </a:endParaRPr>
          </a:p>
          <a:p>
            <a:pPr indent="-330200" lvl="0" marL="457200" rtl="0" algn="l">
              <a:spcBef>
                <a:spcPts val="0"/>
              </a:spcBef>
              <a:spcAft>
                <a:spcPts val="0"/>
              </a:spcAft>
              <a:buClr>
                <a:srgbClr val="374151"/>
              </a:buClr>
              <a:buSzPts val="1600"/>
              <a:buFont typeface="Garamond"/>
              <a:buChar char="●"/>
            </a:pPr>
            <a:r>
              <a:rPr lang="en" sz="1600">
                <a:solidFill>
                  <a:srgbClr val="374151"/>
                </a:solidFill>
                <a:latin typeface="Garamond"/>
                <a:ea typeface="Garamond"/>
                <a:cs typeface="Garamond"/>
                <a:sym typeface="Garamond"/>
              </a:rPr>
              <a:t>Pfizer also stands to lose approximately $17 billion in sales over the next several years due to the loss of exclusivity (LOE) on several large drug franchises: Ibrance (breast cancer) and Eliquis </a:t>
            </a:r>
            <a:r>
              <a:rPr lang="en" sz="1600" u="sng">
                <a:solidFill>
                  <a:schemeClr val="hlink"/>
                </a:solidFill>
                <a:latin typeface="Garamond"/>
                <a:ea typeface="Garamond"/>
                <a:cs typeface="Garamond"/>
                <a:sym typeface="Garamond"/>
                <a:hlinkClick r:id="rId2"/>
              </a:rPr>
              <a:t>https://www.jenseninvestment.com/insights/pfizer-vaccine-growth/</a:t>
            </a:r>
            <a:r>
              <a:rPr lang="en" sz="1600">
                <a:solidFill>
                  <a:srgbClr val="374151"/>
                </a:solidFill>
                <a:latin typeface="Garamond"/>
                <a:ea typeface="Garamond"/>
                <a:cs typeface="Garamond"/>
                <a:sym typeface="Garamond"/>
              </a:rPr>
              <a:t> </a:t>
            </a:r>
            <a:endParaRPr sz="1600">
              <a:solidFill>
                <a:srgbClr val="374151"/>
              </a:solidFill>
              <a:latin typeface="Garamond"/>
              <a:ea typeface="Garamond"/>
              <a:cs typeface="Garamond"/>
              <a:sym typeface="Garamond"/>
            </a:endParaRPr>
          </a:p>
          <a:p>
            <a:pPr indent="0" lvl="0" marL="0" rtl="0" algn="l">
              <a:spcBef>
                <a:spcPts val="0"/>
              </a:spcBef>
              <a:spcAft>
                <a:spcPts val="0"/>
              </a:spcAft>
              <a:buNone/>
            </a:pPr>
            <a:r>
              <a:t/>
            </a:r>
            <a:endParaRPr sz="1500">
              <a:solidFill>
                <a:srgbClr val="374151"/>
              </a:solidFill>
              <a:latin typeface="Garamond"/>
              <a:ea typeface="Garamond"/>
              <a:cs typeface="Garamond"/>
              <a:sym typeface="Garamond"/>
            </a:endParaRPr>
          </a:p>
          <a:p>
            <a:pPr indent="0" lvl="0" marL="0" rtl="0" algn="l">
              <a:spcBef>
                <a:spcPts val="0"/>
              </a:spcBef>
              <a:spcAft>
                <a:spcPts val="0"/>
              </a:spcAft>
              <a:buNone/>
            </a:pPr>
            <a:r>
              <a:t/>
            </a:r>
            <a:endParaRPr sz="1500">
              <a:solidFill>
                <a:srgbClr val="374151"/>
              </a:solidFill>
              <a:latin typeface="Garamond"/>
              <a:ea typeface="Garamond"/>
              <a:cs typeface="Garamond"/>
              <a:sym typeface="Garamond"/>
            </a:endParaRPr>
          </a:p>
          <a:p>
            <a:pPr indent="0" lvl="0" marL="0" rtl="0" algn="l">
              <a:spcBef>
                <a:spcPts val="0"/>
              </a:spcBef>
              <a:spcAft>
                <a:spcPts val="0"/>
              </a:spcAft>
              <a:buNone/>
            </a:pPr>
            <a:r>
              <a:t/>
            </a:r>
            <a:endParaRPr sz="1500">
              <a:solidFill>
                <a:srgbClr val="374151"/>
              </a:solidFill>
              <a:latin typeface="Garamond"/>
              <a:ea typeface="Garamond"/>
              <a:cs typeface="Garamond"/>
              <a:sym typeface="Garamond"/>
            </a:endParaRPr>
          </a:p>
          <a:p>
            <a:pPr indent="0" lvl="0" marL="0" rtl="0" algn="l">
              <a:spcBef>
                <a:spcPts val="0"/>
              </a:spcBef>
              <a:spcAft>
                <a:spcPts val="0"/>
              </a:spcAft>
              <a:buNone/>
            </a:pPr>
            <a:r>
              <a:rPr lang="en" sz="1500" u="sng">
                <a:solidFill>
                  <a:schemeClr val="hlink"/>
                </a:solidFill>
                <a:latin typeface="Garamond"/>
                <a:ea typeface="Garamond"/>
                <a:cs typeface="Garamond"/>
                <a:sym typeface="Garamond"/>
                <a:hlinkClick r:id="rId3"/>
              </a:rPr>
              <a:t>https://www.fiercepharma.com/pharma/done-deal-pfizer-completes-43b-acquisition-seagen-doubling-its-oncology-pipeline</a:t>
            </a:r>
            <a:r>
              <a:rPr lang="en" sz="1500">
                <a:solidFill>
                  <a:srgbClr val="374151"/>
                </a:solidFill>
                <a:latin typeface="Garamond"/>
                <a:ea typeface="Garamond"/>
                <a:cs typeface="Garamond"/>
                <a:sym typeface="Garamond"/>
              </a:rPr>
              <a:t> </a:t>
            </a:r>
            <a:endParaRPr sz="1500">
              <a:solidFill>
                <a:srgbClr val="374151"/>
              </a:solidFill>
              <a:latin typeface="Garamond"/>
              <a:ea typeface="Garamond"/>
              <a:cs typeface="Garamond"/>
              <a:sym typeface="Garamond"/>
            </a:endParaRPr>
          </a:p>
        </p:txBody>
      </p:sp>
      <p:sp>
        <p:nvSpPr>
          <p:cNvPr id="243" name="Google Shape;243;g3164d5577f7_0_1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164d5577f7_0_1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g3164d5577f7_0_1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56" name="Google Shape;256;g3164d5577f7_0_18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164d5577f7_0_1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g3164d5577f7_0_1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latin typeface="Garamond"/>
              <a:ea typeface="Garamond"/>
              <a:cs typeface="Garamond"/>
              <a:sym typeface="Garamond"/>
            </a:endParaRPr>
          </a:p>
        </p:txBody>
      </p:sp>
      <p:sp>
        <p:nvSpPr>
          <p:cNvPr id="270" name="Google Shape;270;g3164d5577f7_0_19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0f8e19b89a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0f8e19b89a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Grace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3164d5577f7_0_2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000">
                <a:solidFill>
                  <a:srgbClr val="0D0D0D"/>
                </a:solidFill>
                <a:latin typeface="Garamond"/>
                <a:ea typeface="Garamond"/>
                <a:cs typeface="Garamond"/>
                <a:sym typeface="Garamond"/>
              </a:rPr>
              <a:t>Investment Thesis: Leveraging Pfizer's Strategic Acquisitions and Oncology Focus for Long-Term Growth</a:t>
            </a:r>
            <a:endParaRPr b="1" sz="1000">
              <a:solidFill>
                <a:srgbClr val="0D0D0D"/>
              </a:solidFill>
              <a:latin typeface="Garamond"/>
              <a:ea typeface="Garamond"/>
              <a:cs typeface="Garamond"/>
              <a:sym typeface="Garamond"/>
            </a:endParaRPr>
          </a:p>
          <a:p>
            <a:pPr indent="0" lvl="0" marL="0" rtl="0" algn="l">
              <a:lnSpc>
                <a:spcPct val="115000"/>
              </a:lnSpc>
              <a:spcBef>
                <a:spcPts val="1500"/>
              </a:spcBef>
              <a:spcAft>
                <a:spcPts val="0"/>
              </a:spcAft>
              <a:buClr>
                <a:schemeClr val="dk1"/>
              </a:buClr>
              <a:buSzPts val="1100"/>
              <a:buFont typeface="Arial"/>
              <a:buNone/>
            </a:pPr>
            <a:r>
              <a:rPr b="1" lang="en" sz="1000">
                <a:solidFill>
                  <a:srgbClr val="0D0D0D"/>
                </a:solidFill>
                <a:latin typeface="Garamond"/>
                <a:ea typeface="Garamond"/>
                <a:cs typeface="Garamond"/>
                <a:sym typeface="Garamond"/>
              </a:rPr>
              <a:t>Introduction:</a:t>
            </a:r>
            <a:endParaRPr sz="1000">
              <a:solidFill>
                <a:srgbClr val="0D0D0D"/>
              </a:solidFill>
              <a:latin typeface="Garamond"/>
              <a:ea typeface="Garamond"/>
              <a:cs typeface="Garamond"/>
              <a:sym typeface="Garamond"/>
            </a:endParaRPr>
          </a:p>
          <a:p>
            <a:pPr indent="0" lvl="0" marL="0" rtl="0" algn="l">
              <a:lnSpc>
                <a:spcPct val="115000"/>
              </a:lnSpc>
              <a:spcBef>
                <a:spcPts val="1500"/>
              </a:spcBef>
              <a:spcAft>
                <a:spcPts val="0"/>
              </a:spcAft>
              <a:buClr>
                <a:schemeClr val="dk1"/>
              </a:buClr>
              <a:buSzPts val="1100"/>
              <a:buFont typeface="Arial"/>
              <a:buNone/>
            </a:pPr>
            <a:r>
              <a:rPr lang="en" sz="1000">
                <a:solidFill>
                  <a:srgbClr val="0D0D0D"/>
                </a:solidFill>
                <a:latin typeface="Garamond"/>
                <a:ea typeface="Garamond"/>
                <a:cs typeface="Garamond"/>
                <a:sym typeface="Garamond"/>
              </a:rPr>
              <a:t>Pfizer, a pharmaceutical giant, has strategically positioned itself to navigate the challenges posed by patent expirations of its blockbuster drugs by engaging in strategic acquisitions and focusing on oncology treatments. This investment thesis proposes a BUY recommendation for Pfizer stock, capitalizing on the company's commitment to leveraging mergers and acquisitions (M&amp;A) to mitigate revenue loss and its focus on the oncology market.</a:t>
            </a:r>
            <a:endParaRPr sz="1000">
              <a:solidFill>
                <a:srgbClr val="0D0D0D"/>
              </a:solidFill>
              <a:latin typeface="Garamond"/>
              <a:ea typeface="Garamond"/>
              <a:cs typeface="Garamond"/>
              <a:sym typeface="Garamond"/>
            </a:endParaRPr>
          </a:p>
          <a:p>
            <a:pPr indent="0" lvl="0" marL="0" rtl="0" algn="l">
              <a:lnSpc>
                <a:spcPct val="115000"/>
              </a:lnSpc>
              <a:spcBef>
                <a:spcPts val="1500"/>
              </a:spcBef>
              <a:spcAft>
                <a:spcPts val="0"/>
              </a:spcAft>
              <a:buClr>
                <a:schemeClr val="dk1"/>
              </a:buClr>
              <a:buSzPts val="1100"/>
              <a:buFont typeface="Arial"/>
              <a:buNone/>
            </a:pPr>
            <a:r>
              <a:rPr b="1" lang="en" sz="1000">
                <a:solidFill>
                  <a:srgbClr val="0D0D0D"/>
                </a:solidFill>
                <a:latin typeface="Garamond"/>
                <a:ea typeface="Garamond"/>
                <a:cs typeface="Garamond"/>
                <a:sym typeface="Garamond"/>
              </a:rPr>
              <a:t>1. Strategic Acquisitions and Oncology Focus:</a:t>
            </a:r>
            <a:endParaRPr sz="1000">
              <a:solidFill>
                <a:srgbClr val="0D0D0D"/>
              </a:solidFill>
              <a:latin typeface="Garamond"/>
              <a:ea typeface="Garamond"/>
              <a:cs typeface="Garamond"/>
              <a:sym typeface="Garamond"/>
            </a:endParaRPr>
          </a:p>
          <a:p>
            <a:pPr indent="0" lvl="0" marL="0" rtl="0" algn="l">
              <a:lnSpc>
                <a:spcPct val="115000"/>
              </a:lnSpc>
              <a:spcBef>
                <a:spcPts val="1500"/>
              </a:spcBef>
              <a:spcAft>
                <a:spcPts val="0"/>
              </a:spcAft>
              <a:buClr>
                <a:schemeClr val="dk1"/>
              </a:buClr>
              <a:buSzPts val="1100"/>
              <a:buFont typeface="Arial"/>
              <a:buNone/>
            </a:pPr>
            <a:r>
              <a:rPr lang="en" sz="1000">
                <a:solidFill>
                  <a:srgbClr val="0D0D0D"/>
                </a:solidFill>
                <a:latin typeface="Garamond"/>
                <a:ea typeface="Garamond"/>
                <a:cs typeface="Garamond"/>
                <a:sym typeface="Garamond"/>
              </a:rPr>
              <a:t>Pfizer has a history of strategic acquisitions aimed at bolstering its oncology portfolio, exemplified by the recent acquisition of Seagen in December 2023. With several patents for oncology drugs set to expire by the end of the decade, representing 40% of the company's 2021 revenue, Pfizer's focus on expanding its oncology pipeline through M&amp;A activity is expected to continue. Moreover, the announcement last Thursday of their establishment of a dedicated cancer research business unit underscores Pfizer's long-term commitment to the oncology market.</a:t>
            </a:r>
            <a:endParaRPr sz="1000">
              <a:solidFill>
                <a:srgbClr val="0D0D0D"/>
              </a:solidFill>
              <a:latin typeface="Garamond"/>
              <a:ea typeface="Garamond"/>
              <a:cs typeface="Garamond"/>
              <a:sym typeface="Garamond"/>
            </a:endParaRPr>
          </a:p>
          <a:p>
            <a:pPr indent="0" lvl="0" marL="0" rtl="0" algn="l">
              <a:lnSpc>
                <a:spcPct val="115000"/>
              </a:lnSpc>
              <a:spcBef>
                <a:spcPts val="1500"/>
              </a:spcBef>
              <a:spcAft>
                <a:spcPts val="0"/>
              </a:spcAft>
              <a:buClr>
                <a:schemeClr val="dk1"/>
              </a:buClr>
              <a:buSzPts val="1100"/>
              <a:buFont typeface="Arial"/>
              <a:buNone/>
            </a:pPr>
            <a:r>
              <a:rPr b="1" lang="en" sz="1000">
                <a:solidFill>
                  <a:srgbClr val="0D0D0D"/>
                </a:solidFill>
                <a:latin typeface="Garamond"/>
                <a:ea typeface="Garamond"/>
                <a:cs typeface="Garamond"/>
                <a:sym typeface="Garamond"/>
              </a:rPr>
              <a:t>2. Revenue Diversification and Growth Prospects:</a:t>
            </a:r>
            <a:endParaRPr sz="1000">
              <a:solidFill>
                <a:srgbClr val="0D0D0D"/>
              </a:solidFill>
              <a:latin typeface="Garamond"/>
              <a:ea typeface="Garamond"/>
              <a:cs typeface="Garamond"/>
              <a:sym typeface="Garamond"/>
            </a:endParaRPr>
          </a:p>
          <a:p>
            <a:pPr indent="0" lvl="0" marL="0" rtl="0" algn="l">
              <a:lnSpc>
                <a:spcPct val="115000"/>
              </a:lnSpc>
              <a:spcBef>
                <a:spcPts val="1500"/>
              </a:spcBef>
              <a:spcAft>
                <a:spcPts val="0"/>
              </a:spcAft>
              <a:buClr>
                <a:schemeClr val="dk1"/>
              </a:buClr>
              <a:buSzPts val="1100"/>
              <a:buFont typeface="Arial"/>
              <a:buNone/>
            </a:pPr>
            <a:r>
              <a:rPr lang="en" sz="1000">
                <a:solidFill>
                  <a:srgbClr val="0D0D0D"/>
                </a:solidFill>
                <a:latin typeface="Garamond"/>
                <a:ea typeface="Garamond"/>
                <a:cs typeface="Garamond"/>
                <a:sym typeface="Garamond"/>
              </a:rPr>
              <a:t>Despite recent declines in revenue attributed to factors such as the expiration of patents and fluctuations in demand for COVID-19 treatments, Pfizer's strategic investments in oncology are poised to drive revenue diversification and long-term growth. The company's focus on developing eight blockbuster cancer drugs by 2030 signals its intent to capitalize on emerging opportunities in the oncology space.</a:t>
            </a:r>
            <a:endParaRPr sz="1000">
              <a:solidFill>
                <a:srgbClr val="0D0D0D"/>
              </a:solidFill>
              <a:latin typeface="Garamond"/>
              <a:ea typeface="Garamond"/>
              <a:cs typeface="Garamond"/>
              <a:sym typeface="Garamond"/>
            </a:endParaRPr>
          </a:p>
          <a:p>
            <a:pPr indent="0" lvl="0" marL="0" rtl="0" algn="l">
              <a:lnSpc>
                <a:spcPct val="115000"/>
              </a:lnSpc>
              <a:spcBef>
                <a:spcPts val="1500"/>
              </a:spcBef>
              <a:spcAft>
                <a:spcPts val="0"/>
              </a:spcAft>
              <a:buClr>
                <a:schemeClr val="dk1"/>
              </a:buClr>
              <a:buSzPts val="1100"/>
              <a:buFont typeface="Arial"/>
              <a:buNone/>
            </a:pPr>
            <a:r>
              <a:rPr b="1" lang="en" sz="1000">
                <a:solidFill>
                  <a:srgbClr val="0D0D0D"/>
                </a:solidFill>
                <a:latin typeface="Garamond"/>
                <a:ea typeface="Garamond"/>
                <a:cs typeface="Garamond"/>
                <a:sym typeface="Garamond"/>
              </a:rPr>
              <a:t>3. Timing Opportunity:</a:t>
            </a:r>
            <a:endParaRPr sz="1000">
              <a:solidFill>
                <a:srgbClr val="0D0D0D"/>
              </a:solidFill>
              <a:latin typeface="Garamond"/>
              <a:ea typeface="Garamond"/>
              <a:cs typeface="Garamond"/>
              <a:sym typeface="Garamond"/>
            </a:endParaRPr>
          </a:p>
          <a:p>
            <a:pPr indent="0" lvl="0" marL="0" rtl="0" algn="l">
              <a:lnSpc>
                <a:spcPct val="115000"/>
              </a:lnSpc>
              <a:spcBef>
                <a:spcPts val="1500"/>
              </a:spcBef>
              <a:spcAft>
                <a:spcPts val="0"/>
              </a:spcAft>
              <a:buClr>
                <a:schemeClr val="dk1"/>
              </a:buClr>
              <a:buSzPts val="1100"/>
              <a:buFont typeface="Arial"/>
              <a:buNone/>
            </a:pPr>
            <a:r>
              <a:rPr lang="en" sz="1000">
                <a:solidFill>
                  <a:srgbClr val="0D0D0D"/>
                </a:solidFill>
                <a:latin typeface="Garamond"/>
                <a:ea typeface="Garamond"/>
                <a:cs typeface="Garamond"/>
                <a:sym typeface="Garamond"/>
              </a:rPr>
              <a:t>Pfizer's stock currently sits at a low valuation, presenting an opportune moment for investors to capitalize on the company's growth potential. With Pfizer transitioning from an investment phase to an execution phase in 2024, investors can anticipate the realization of growth initiatives, particularly in the oncology segment.</a:t>
            </a:r>
            <a:endParaRPr sz="1000">
              <a:solidFill>
                <a:srgbClr val="0D0D0D"/>
              </a:solidFill>
              <a:latin typeface="Garamond"/>
              <a:ea typeface="Garamond"/>
              <a:cs typeface="Garamond"/>
              <a:sym typeface="Garamond"/>
            </a:endParaRPr>
          </a:p>
          <a:p>
            <a:pPr indent="0" lvl="0" marL="0" rtl="0" algn="l">
              <a:lnSpc>
                <a:spcPct val="115000"/>
              </a:lnSpc>
              <a:spcBef>
                <a:spcPts val="1500"/>
              </a:spcBef>
              <a:spcAft>
                <a:spcPts val="0"/>
              </a:spcAft>
              <a:buClr>
                <a:schemeClr val="dk1"/>
              </a:buClr>
              <a:buSzPts val="1100"/>
              <a:buFont typeface="Arial"/>
              <a:buNone/>
            </a:pPr>
            <a:r>
              <a:rPr b="1" lang="en" sz="1000">
                <a:solidFill>
                  <a:srgbClr val="0D0D0D"/>
                </a:solidFill>
                <a:latin typeface="Garamond"/>
                <a:ea typeface="Garamond"/>
                <a:cs typeface="Garamond"/>
                <a:sym typeface="Garamond"/>
              </a:rPr>
              <a:t>4. Risk Considerations:</a:t>
            </a:r>
            <a:endParaRPr sz="1000">
              <a:solidFill>
                <a:srgbClr val="0D0D0D"/>
              </a:solidFill>
              <a:latin typeface="Garamond"/>
              <a:ea typeface="Garamond"/>
              <a:cs typeface="Garamond"/>
              <a:sym typeface="Garamond"/>
            </a:endParaRPr>
          </a:p>
          <a:p>
            <a:pPr indent="0" lvl="0" marL="0" rtl="0" algn="l">
              <a:lnSpc>
                <a:spcPct val="115000"/>
              </a:lnSpc>
              <a:spcBef>
                <a:spcPts val="1500"/>
              </a:spcBef>
              <a:spcAft>
                <a:spcPts val="0"/>
              </a:spcAft>
              <a:buClr>
                <a:schemeClr val="dk1"/>
              </a:buClr>
              <a:buSzPts val="1100"/>
              <a:buFont typeface="Arial"/>
              <a:buNone/>
            </a:pPr>
            <a:r>
              <a:rPr lang="en" sz="1000">
                <a:solidFill>
                  <a:srgbClr val="0D0D0D"/>
                </a:solidFill>
                <a:latin typeface="Garamond"/>
                <a:ea typeface="Garamond"/>
                <a:cs typeface="Garamond"/>
                <a:sym typeface="Garamond"/>
              </a:rPr>
              <a:t>While Pfizer faces challenges such as declining demand for certain products and ongoing integration following acquisitions, these factors are mitigated by the company's robust balance sheet, strategic focus, and long-term growth prospects in oncology.</a:t>
            </a:r>
            <a:endParaRPr sz="1000">
              <a:solidFill>
                <a:srgbClr val="0D0D0D"/>
              </a:solidFill>
              <a:latin typeface="Garamond"/>
              <a:ea typeface="Garamond"/>
              <a:cs typeface="Garamond"/>
              <a:sym typeface="Garamond"/>
            </a:endParaRPr>
          </a:p>
          <a:p>
            <a:pPr indent="0" lvl="0" marL="0" rtl="0" algn="l">
              <a:lnSpc>
                <a:spcPct val="115000"/>
              </a:lnSpc>
              <a:spcBef>
                <a:spcPts val="1500"/>
              </a:spcBef>
              <a:spcAft>
                <a:spcPts val="0"/>
              </a:spcAft>
              <a:buClr>
                <a:schemeClr val="dk1"/>
              </a:buClr>
              <a:buSzPts val="1100"/>
              <a:buFont typeface="Arial"/>
              <a:buNone/>
            </a:pPr>
            <a:r>
              <a:rPr b="1" lang="en" sz="1000">
                <a:solidFill>
                  <a:srgbClr val="0D0D0D"/>
                </a:solidFill>
                <a:latin typeface="Garamond"/>
                <a:ea typeface="Garamond"/>
                <a:cs typeface="Garamond"/>
                <a:sym typeface="Garamond"/>
              </a:rPr>
              <a:t>Conclusion:</a:t>
            </a:r>
            <a:endParaRPr sz="1000">
              <a:solidFill>
                <a:srgbClr val="0D0D0D"/>
              </a:solidFill>
              <a:latin typeface="Garamond"/>
              <a:ea typeface="Garamond"/>
              <a:cs typeface="Garamond"/>
              <a:sym typeface="Garamond"/>
            </a:endParaRPr>
          </a:p>
          <a:p>
            <a:pPr indent="0" lvl="0" marL="0" rtl="0" algn="l">
              <a:lnSpc>
                <a:spcPct val="115000"/>
              </a:lnSpc>
              <a:spcBef>
                <a:spcPts val="1500"/>
              </a:spcBef>
              <a:spcAft>
                <a:spcPts val="0"/>
              </a:spcAft>
              <a:buClr>
                <a:schemeClr val="dk1"/>
              </a:buClr>
              <a:buSzPts val="1100"/>
              <a:buFont typeface="Arial"/>
              <a:buNone/>
            </a:pPr>
            <a:r>
              <a:rPr lang="en" sz="1000">
                <a:solidFill>
                  <a:srgbClr val="0D0D0D"/>
                </a:solidFill>
                <a:latin typeface="Garamond"/>
                <a:ea typeface="Garamond"/>
                <a:cs typeface="Garamond"/>
                <a:sym typeface="Garamond"/>
              </a:rPr>
              <a:t>In light of Pfizer's strategic acquisitions, focus on oncology, and favorable valuation, this investment thesis recommends a BUY position on Pfizer stock. Despite short-term challenges, Pfizer's long-term growth trajectory, driven by its commitment to oncology and M&amp;A activity, positions it as a compelling investment opportunity for investors seeking sustainable growth prospects in the pharmaceutical sector.</a:t>
            </a:r>
            <a:endParaRPr sz="1000">
              <a:solidFill>
                <a:srgbClr val="0D0D0D"/>
              </a:solidFill>
              <a:latin typeface="Garamond"/>
              <a:ea typeface="Garamond"/>
              <a:cs typeface="Garamond"/>
              <a:sym typeface="Garamond"/>
            </a:endParaRPr>
          </a:p>
          <a:p>
            <a:pPr indent="0" lvl="0" marL="0" rtl="0" algn="l">
              <a:lnSpc>
                <a:spcPct val="115000"/>
              </a:lnSpc>
              <a:spcBef>
                <a:spcPts val="1500"/>
              </a:spcBef>
              <a:spcAft>
                <a:spcPts val="0"/>
              </a:spcAft>
              <a:buClr>
                <a:schemeClr val="dk1"/>
              </a:buClr>
              <a:buSzPts val="1100"/>
              <a:buFont typeface="Arial"/>
              <a:buNone/>
            </a:pPr>
            <a:r>
              <a:rPr b="1" lang="en" sz="1000">
                <a:solidFill>
                  <a:srgbClr val="0D0D0D"/>
                </a:solidFill>
                <a:latin typeface="Garamond"/>
                <a:ea typeface="Garamond"/>
                <a:cs typeface="Garamond"/>
                <a:sym typeface="Garamond"/>
              </a:rPr>
              <a:t>Disclaimer:</a:t>
            </a:r>
            <a:endParaRPr sz="1000">
              <a:solidFill>
                <a:srgbClr val="0D0D0D"/>
              </a:solidFill>
              <a:latin typeface="Garamond"/>
              <a:ea typeface="Garamond"/>
              <a:cs typeface="Garamond"/>
              <a:sym typeface="Garamond"/>
            </a:endParaRPr>
          </a:p>
          <a:p>
            <a:pPr indent="0" lvl="0" marL="0" rtl="0" algn="l">
              <a:lnSpc>
                <a:spcPct val="115000"/>
              </a:lnSpc>
              <a:spcBef>
                <a:spcPts val="1500"/>
              </a:spcBef>
              <a:spcAft>
                <a:spcPts val="0"/>
              </a:spcAft>
              <a:buNone/>
            </a:pPr>
            <a:r>
              <a:rPr lang="en" sz="1000">
                <a:solidFill>
                  <a:srgbClr val="0D0D0D"/>
                </a:solidFill>
                <a:latin typeface="Garamond"/>
                <a:ea typeface="Garamond"/>
                <a:cs typeface="Garamond"/>
                <a:sym typeface="Garamond"/>
              </a:rPr>
              <a:t>Investors should conduct their own due diligence and consider their risk tolerance before making any investment decisions. The analysis provided here is for informational purposes only and does not constitute financial advice.</a:t>
            </a:r>
            <a:endParaRPr sz="1000">
              <a:latin typeface="Garamond"/>
              <a:ea typeface="Garamond"/>
              <a:cs typeface="Garamond"/>
              <a:sym typeface="Garamond"/>
            </a:endParaRPr>
          </a:p>
        </p:txBody>
      </p:sp>
      <p:sp>
        <p:nvSpPr>
          <p:cNvPr id="284" name="Google Shape;284;g3164d5577f7_0_2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3164d5577f7_0_2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g3164d5577f7_0_2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3164d5577f7_0_2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g3164d5577f7_0_2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600"/>
              </a:spcAft>
              <a:buNone/>
            </a:pPr>
            <a:r>
              <a:t/>
            </a:r>
            <a:endParaRPr/>
          </a:p>
        </p:txBody>
      </p:sp>
      <p:sp>
        <p:nvSpPr>
          <p:cNvPr id="307" name="Google Shape;307;g3164d5577f7_0_2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164d5577f7_0_2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g3164d5577f7_0_2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
        <p:nvSpPr>
          <p:cNvPr id="320" name="Google Shape;320;g3164d5577f7_0_24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30f8e19b89a_2_1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30f8e19b89a_2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0f8e19b89a_2_13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0f8e19b89a_2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0f8e19b89a_2_14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30f8e19b89a_2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0f8e19b89a_2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30f8e19b89a_2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SEC - regulating financial assets in the US</a:t>
            </a:r>
            <a:endParaRPr/>
          </a:p>
          <a:p>
            <a:pPr indent="0" lvl="0" marL="0" rtl="0" algn="l">
              <a:spcBef>
                <a:spcPts val="0"/>
              </a:spcBef>
              <a:spcAft>
                <a:spcPts val="0"/>
              </a:spcAft>
              <a:buNone/>
            </a:pPr>
            <a:r>
              <a:rPr lang="en"/>
              <a:t>Democrats challenge crypto progress</a:t>
            </a:r>
            <a:endParaRPr/>
          </a:p>
          <a:p>
            <a:pPr indent="0" lvl="0" marL="0" rtl="0" algn="l">
              <a:spcBef>
                <a:spcPts val="0"/>
              </a:spcBef>
              <a:spcAft>
                <a:spcPts val="0"/>
              </a:spcAft>
              <a:buNone/>
            </a:pPr>
            <a:r>
              <a:rPr lang="en"/>
              <a:t>Digital dollar: helps with tackling tax evasion, money laundering, terrorist financing, provide better knowledge for states of their economy(better economic policies)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0f8e19b89a_2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0f8e19b89a_2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Sources: </a:t>
            </a:r>
            <a:r>
              <a:rPr lang="en" u="sng">
                <a:solidFill>
                  <a:schemeClr val="hlink"/>
                </a:solidFill>
                <a:hlinkClick r:id="rId2"/>
              </a:rPr>
              <a:t>https://www.irs.gov/newsroom/irs-releases-tax-inflation-adjustments-for-tax-year-2025</a:t>
            </a:r>
            <a:endParaRPr/>
          </a:p>
          <a:p>
            <a:pPr indent="0" lvl="0" marL="0" rtl="0" algn="l">
              <a:spcBef>
                <a:spcPts val="0"/>
              </a:spcBef>
              <a:spcAft>
                <a:spcPts val="0"/>
              </a:spcAft>
              <a:buNone/>
            </a:pPr>
            <a:r>
              <a:rPr lang="en" u="sng">
                <a:solidFill>
                  <a:schemeClr val="hlink"/>
                </a:solidFill>
                <a:hlinkClick r:id="rId3"/>
              </a:rPr>
              <a:t>https://irs.gov/newsroom/irs-provides-tax-inflation-adjustments-for-tax-year-2024</a:t>
            </a:r>
            <a:r>
              <a:rPr lang="en"/>
              <a:t>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0f8e19b89a_2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30f8e19b89a_2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Sources:</a:t>
            </a:r>
            <a:endParaRPr/>
          </a:p>
          <a:p>
            <a:pPr indent="0" lvl="0" marL="0" rtl="0" algn="l">
              <a:spcBef>
                <a:spcPts val="0"/>
              </a:spcBef>
              <a:spcAft>
                <a:spcPts val="0"/>
              </a:spcAft>
              <a:buClr>
                <a:schemeClr val="dk1"/>
              </a:buClr>
              <a:buSzPts val="1100"/>
              <a:buFont typeface="Arial"/>
              <a:buNone/>
            </a:pPr>
            <a:r>
              <a:rPr lang="en" u="sng">
                <a:solidFill>
                  <a:schemeClr val="hlink"/>
                </a:solidFill>
                <a:hlinkClick r:id="rId2"/>
              </a:rPr>
              <a:t>https://www.forbes.com/sites/dereksaul/2024/10/28/robinhood-launches-presidential-election-betting-market-allowing-users-to-wager-on-harris-and-trump/</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3"/>
              </a:rPr>
              <a:t>https://www.cnbc.com/2024/10/28/robinhood-jumps-into-election-trading-giving-users-chance-to-buy-harris-or-trump-contracts.html</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0f8e19b89a_2_6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30f8e19b89a_2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13ee08229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13ee08229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SEC - regulating financial assets in the US</a:t>
            </a:r>
            <a:endParaRPr/>
          </a:p>
          <a:p>
            <a:pPr indent="0" lvl="0" marL="0" rtl="0" algn="l">
              <a:spcBef>
                <a:spcPts val="0"/>
              </a:spcBef>
              <a:spcAft>
                <a:spcPts val="0"/>
              </a:spcAft>
              <a:buNone/>
            </a:pPr>
            <a:r>
              <a:rPr lang="en"/>
              <a:t>Democrats challenge crypto progress</a:t>
            </a:r>
            <a:endParaRPr/>
          </a:p>
          <a:p>
            <a:pPr indent="0" lvl="0" marL="0" rtl="0" algn="l">
              <a:spcBef>
                <a:spcPts val="0"/>
              </a:spcBef>
              <a:spcAft>
                <a:spcPts val="0"/>
              </a:spcAft>
              <a:buNone/>
            </a:pPr>
            <a:r>
              <a:rPr lang="en"/>
              <a:t>Digital dollar: helps with tackling tax evasion, money laundering, terrorist financing, provide better knowledge for states of their economy(better economic policies)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0" name="Shape 50"/>
        <p:cNvGrpSpPr/>
        <p:nvPr/>
      </p:nvGrpSpPr>
      <p:grpSpPr>
        <a:xfrm>
          <a:off x="0" y="0"/>
          <a:ext cx="0" cy="0"/>
          <a:chOff x="0" y="0"/>
          <a:chExt cx="0" cy="0"/>
        </a:xfrm>
      </p:grpSpPr>
      <p:sp>
        <p:nvSpPr>
          <p:cNvPr id="51" name="Google Shape;51;p13"/>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Calibri"/>
              <a:buNone/>
              <a:defRPr sz="4400">
                <a:solidFill>
                  <a:schemeClr val="dk1"/>
                </a:solidFill>
                <a:latin typeface="Calibri"/>
                <a:ea typeface="Calibri"/>
                <a:cs typeface="Calibri"/>
                <a:sym typeface="Calibri"/>
              </a:defRPr>
            </a:lvl1pPr>
            <a:lvl2pPr lvl="1" algn="l">
              <a:lnSpc>
                <a:spcPct val="100000"/>
              </a:lnSpc>
              <a:spcBef>
                <a:spcPts val="0"/>
              </a:spcBef>
              <a:spcAft>
                <a:spcPts val="0"/>
              </a:spcAft>
              <a:buSzPts val="1400"/>
              <a:buChar char="○"/>
              <a:defRPr/>
            </a:lvl2pPr>
            <a:lvl3pPr lvl="2" algn="l">
              <a:lnSpc>
                <a:spcPct val="100000"/>
              </a:lnSpc>
              <a:spcBef>
                <a:spcPts val="0"/>
              </a:spcBef>
              <a:spcAft>
                <a:spcPts val="0"/>
              </a:spcAft>
              <a:buSzPts val="1400"/>
              <a:buChar char="■"/>
              <a:defRPr/>
            </a:lvl3pPr>
            <a:lvl4pPr lvl="3" algn="l">
              <a:lnSpc>
                <a:spcPct val="100000"/>
              </a:lnSpc>
              <a:spcBef>
                <a:spcPts val="0"/>
              </a:spcBef>
              <a:spcAft>
                <a:spcPts val="0"/>
              </a:spcAft>
              <a:buSzPts val="1400"/>
              <a:buChar char="●"/>
              <a:defRPr/>
            </a:lvl4pPr>
            <a:lvl5pPr lvl="4" algn="l">
              <a:lnSpc>
                <a:spcPct val="100000"/>
              </a:lnSpc>
              <a:spcBef>
                <a:spcPts val="0"/>
              </a:spcBef>
              <a:spcAft>
                <a:spcPts val="0"/>
              </a:spcAft>
              <a:buSzPts val="1400"/>
              <a:buChar char="○"/>
              <a:defRPr/>
            </a:lvl5pPr>
            <a:lvl6pPr lvl="5" algn="l">
              <a:lnSpc>
                <a:spcPct val="100000"/>
              </a:lnSpc>
              <a:spcBef>
                <a:spcPts val="0"/>
              </a:spcBef>
              <a:spcAft>
                <a:spcPts val="0"/>
              </a:spcAft>
              <a:buSzPts val="1400"/>
              <a:buChar char="■"/>
              <a:defRPr/>
            </a:lvl6pPr>
            <a:lvl7pPr lvl="6" algn="l">
              <a:lnSpc>
                <a:spcPct val="100000"/>
              </a:lnSpc>
              <a:spcBef>
                <a:spcPts val="0"/>
              </a:spcBef>
              <a:spcAft>
                <a:spcPts val="0"/>
              </a:spcAft>
              <a:buSzPts val="1400"/>
              <a:buChar char="●"/>
              <a:defRPr/>
            </a:lvl7pPr>
            <a:lvl8pPr lvl="7" algn="l">
              <a:lnSpc>
                <a:spcPct val="100000"/>
              </a:lnSpc>
              <a:spcBef>
                <a:spcPts val="0"/>
              </a:spcBef>
              <a:spcAft>
                <a:spcPts val="0"/>
              </a:spcAft>
              <a:buSzPts val="1400"/>
              <a:buChar char="○"/>
              <a:defRPr/>
            </a:lvl8pPr>
            <a:lvl9pPr lvl="8" algn="l">
              <a:lnSpc>
                <a:spcPct val="100000"/>
              </a:lnSpc>
              <a:spcBef>
                <a:spcPts val="0"/>
              </a:spcBef>
              <a:spcAft>
                <a:spcPts val="0"/>
              </a:spcAft>
              <a:buSzPts val="1400"/>
              <a:buChar char="■"/>
              <a:defRPr/>
            </a:lvl9pPr>
          </a:lstStyle>
          <a:p/>
        </p:txBody>
      </p:sp>
      <p:sp>
        <p:nvSpPr>
          <p:cNvPr id="52" name="Google Shape;52;p13"/>
          <p:cNvSpPr txBox="1"/>
          <p:nvPr>
            <p:ph idx="1" type="body"/>
          </p:nvPr>
        </p:nvSpPr>
        <p:spPr>
          <a:xfrm>
            <a:off x="457200" y="1200150"/>
            <a:ext cx="4038600" cy="33945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40"/>
              </a:spcBef>
              <a:spcAft>
                <a:spcPts val="0"/>
              </a:spcAft>
              <a:buSzPts val="1400"/>
              <a:buChar char="•"/>
              <a:defRPr sz="2800"/>
            </a:lvl1pPr>
            <a:lvl2pPr indent="-317500" lvl="1" marL="914400" algn="l">
              <a:lnSpc>
                <a:spcPct val="100000"/>
              </a:lnSpc>
              <a:spcBef>
                <a:spcPts val="560"/>
              </a:spcBef>
              <a:spcAft>
                <a:spcPts val="0"/>
              </a:spcAft>
              <a:buSzPts val="1400"/>
              <a:buChar char="–"/>
              <a:defRPr sz="2400"/>
            </a:lvl2pPr>
            <a:lvl3pPr indent="-317500" lvl="2" marL="1371600" algn="l">
              <a:lnSpc>
                <a:spcPct val="100000"/>
              </a:lnSpc>
              <a:spcBef>
                <a:spcPts val="480"/>
              </a:spcBef>
              <a:spcAft>
                <a:spcPts val="0"/>
              </a:spcAft>
              <a:buSzPts val="1400"/>
              <a:buChar char="•"/>
              <a:defRPr sz="2000"/>
            </a:lvl3pPr>
            <a:lvl4pPr indent="-317500" lvl="3" marL="1828800" algn="l">
              <a:lnSpc>
                <a:spcPct val="100000"/>
              </a:lnSpc>
              <a:spcBef>
                <a:spcPts val="400"/>
              </a:spcBef>
              <a:spcAft>
                <a:spcPts val="0"/>
              </a:spcAft>
              <a:buSzPts val="1400"/>
              <a:buChar char="–"/>
              <a:defRPr sz="1800"/>
            </a:lvl4pPr>
            <a:lvl5pPr indent="-317500" lvl="4" marL="2286000" algn="l">
              <a:lnSpc>
                <a:spcPct val="100000"/>
              </a:lnSpc>
              <a:spcBef>
                <a:spcPts val="400"/>
              </a:spcBef>
              <a:spcAft>
                <a:spcPts val="0"/>
              </a:spcAft>
              <a:buSzPts val="1400"/>
              <a:buChar char="»"/>
              <a:defRPr sz="1800"/>
            </a:lvl5pPr>
            <a:lvl6pPr indent="-317500" lvl="5" marL="2743200" algn="l">
              <a:lnSpc>
                <a:spcPct val="100000"/>
              </a:lnSpc>
              <a:spcBef>
                <a:spcPts val="400"/>
              </a:spcBef>
              <a:spcAft>
                <a:spcPts val="0"/>
              </a:spcAft>
              <a:buSzPts val="1400"/>
              <a:buChar char="•"/>
              <a:defRPr sz="1800"/>
            </a:lvl6pPr>
            <a:lvl7pPr indent="-317500" lvl="6" marL="3200400" algn="l">
              <a:lnSpc>
                <a:spcPct val="100000"/>
              </a:lnSpc>
              <a:spcBef>
                <a:spcPts val="400"/>
              </a:spcBef>
              <a:spcAft>
                <a:spcPts val="0"/>
              </a:spcAft>
              <a:buSzPts val="1400"/>
              <a:buChar char="•"/>
              <a:defRPr sz="1800"/>
            </a:lvl7pPr>
            <a:lvl8pPr indent="-317500" lvl="7" marL="3657600" algn="l">
              <a:lnSpc>
                <a:spcPct val="100000"/>
              </a:lnSpc>
              <a:spcBef>
                <a:spcPts val="400"/>
              </a:spcBef>
              <a:spcAft>
                <a:spcPts val="0"/>
              </a:spcAft>
              <a:buSzPts val="1400"/>
              <a:buChar char="•"/>
              <a:defRPr sz="1800"/>
            </a:lvl8pPr>
            <a:lvl9pPr indent="-317500" lvl="8" marL="4114800" algn="l">
              <a:lnSpc>
                <a:spcPct val="100000"/>
              </a:lnSpc>
              <a:spcBef>
                <a:spcPts val="400"/>
              </a:spcBef>
              <a:spcAft>
                <a:spcPts val="0"/>
              </a:spcAft>
              <a:buSzPts val="1400"/>
              <a:buChar char="•"/>
              <a:defRPr sz="1800"/>
            </a:lvl9pPr>
          </a:lstStyle>
          <a:p/>
        </p:txBody>
      </p:sp>
      <p:sp>
        <p:nvSpPr>
          <p:cNvPr id="53" name="Google Shape;53;p13"/>
          <p:cNvSpPr txBox="1"/>
          <p:nvPr>
            <p:ph idx="2" type="body"/>
          </p:nvPr>
        </p:nvSpPr>
        <p:spPr>
          <a:xfrm>
            <a:off x="4648200" y="1200150"/>
            <a:ext cx="4038600" cy="33945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40"/>
              </a:spcBef>
              <a:spcAft>
                <a:spcPts val="0"/>
              </a:spcAft>
              <a:buSzPts val="1400"/>
              <a:buChar char="•"/>
              <a:defRPr sz="2800"/>
            </a:lvl1pPr>
            <a:lvl2pPr indent="-317500" lvl="1" marL="914400" algn="l">
              <a:lnSpc>
                <a:spcPct val="100000"/>
              </a:lnSpc>
              <a:spcBef>
                <a:spcPts val="560"/>
              </a:spcBef>
              <a:spcAft>
                <a:spcPts val="0"/>
              </a:spcAft>
              <a:buSzPts val="1400"/>
              <a:buChar char="–"/>
              <a:defRPr sz="2400"/>
            </a:lvl2pPr>
            <a:lvl3pPr indent="-317500" lvl="2" marL="1371600" algn="l">
              <a:lnSpc>
                <a:spcPct val="100000"/>
              </a:lnSpc>
              <a:spcBef>
                <a:spcPts val="480"/>
              </a:spcBef>
              <a:spcAft>
                <a:spcPts val="0"/>
              </a:spcAft>
              <a:buSzPts val="1400"/>
              <a:buChar char="•"/>
              <a:defRPr sz="2000"/>
            </a:lvl3pPr>
            <a:lvl4pPr indent="-317500" lvl="3" marL="1828800" algn="l">
              <a:lnSpc>
                <a:spcPct val="100000"/>
              </a:lnSpc>
              <a:spcBef>
                <a:spcPts val="400"/>
              </a:spcBef>
              <a:spcAft>
                <a:spcPts val="0"/>
              </a:spcAft>
              <a:buSzPts val="1400"/>
              <a:buChar char="–"/>
              <a:defRPr sz="1800"/>
            </a:lvl4pPr>
            <a:lvl5pPr indent="-317500" lvl="4" marL="2286000" algn="l">
              <a:lnSpc>
                <a:spcPct val="100000"/>
              </a:lnSpc>
              <a:spcBef>
                <a:spcPts val="400"/>
              </a:spcBef>
              <a:spcAft>
                <a:spcPts val="0"/>
              </a:spcAft>
              <a:buSzPts val="1400"/>
              <a:buChar char="»"/>
              <a:defRPr sz="1800"/>
            </a:lvl5pPr>
            <a:lvl6pPr indent="-317500" lvl="5" marL="2743200" algn="l">
              <a:lnSpc>
                <a:spcPct val="100000"/>
              </a:lnSpc>
              <a:spcBef>
                <a:spcPts val="400"/>
              </a:spcBef>
              <a:spcAft>
                <a:spcPts val="0"/>
              </a:spcAft>
              <a:buSzPts val="1400"/>
              <a:buChar char="•"/>
              <a:defRPr sz="1800"/>
            </a:lvl6pPr>
            <a:lvl7pPr indent="-317500" lvl="6" marL="3200400" algn="l">
              <a:lnSpc>
                <a:spcPct val="100000"/>
              </a:lnSpc>
              <a:spcBef>
                <a:spcPts val="400"/>
              </a:spcBef>
              <a:spcAft>
                <a:spcPts val="0"/>
              </a:spcAft>
              <a:buSzPts val="1400"/>
              <a:buChar char="•"/>
              <a:defRPr sz="1800"/>
            </a:lvl7pPr>
            <a:lvl8pPr indent="-317500" lvl="7" marL="3657600" algn="l">
              <a:lnSpc>
                <a:spcPct val="100000"/>
              </a:lnSpc>
              <a:spcBef>
                <a:spcPts val="400"/>
              </a:spcBef>
              <a:spcAft>
                <a:spcPts val="0"/>
              </a:spcAft>
              <a:buSzPts val="1400"/>
              <a:buChar char="•"/>
              <a:defRPr sz="1800"/>
            </a:lvl8pPr>
            <a:lvl9pPr indent="-317500" lvl="8" marL="4114800" algn="l">
              <a:lnSpc>
                <a:spcPct val="100000"/>
              </a:lnSpc>
              <a:spcBef>
                <a:spcPts val="400"/>
              </a:spcBef>
              <a:spcAft>
                <a:spcPts val="0"/>
              </a:spcAft>
              <a:buSzPts val="1400"/>
              <a:buChar char="•"/>
              <a:defRPr sz="1800"/>
            </a:lvl9pPr>
          </a:lstStyle>
          <a:p/>
        </p:txBody>
      </p:sp>
      <p:sp>
        <p:nvSpPr>
          <p:cNvPr id="54" name="Google Shape;54;p13"/>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55" name="Google Shape;55;p13"/>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56" name="Google Shape;56;p1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7" name="Shape 57"/>
        <p:cNvGrpSpPr/>
        <p:nvPr/>
      </p:nvGrpSpPr>
      <p:grpSpPr>
        <a:xfrm>
          <a:off x="0" y="0"/>
          <a:ext cx="0" cy="0"/>
          <a:chOff x="0" y="0"/>
          <a:chExt cx="0" cy="0"/>
        </a:xfrm>
      </p:grpSpPr>
      <p:sp>
        <p:nvSpPr>
          <p:cNvPr id="58" name="Google Shape;58;p14"/>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Calibri"/>
              <a:buNone/>
              <a:defRPr sz="4400">
                <a:solidFill>
                  <a:schemeClr val="dk1"/>
                </a:solidFill>
                <a:latin typeface="Calibri"/>
                <a:ea typeface="Calibri"/>
                <a:cs typeface="Calibri"/>
                <a:sym typeface="Calibri"/>
              </a:defRPr>
            </a:lvl1pPr>
            <a:lvl2pPr lvl="1" algn="l">
              <a:lnSpc>
                <a:spcPct val="100000"/>
              </a:lnSpc>
              <a:spcBef>
                <a:spcPts val="0"/>
              </a:spcBef>
              <a:spcAft>
                <a:spcPts val="0"/>
              </a:spcAft>
              <a:buSzPts val="1400"/>
              <a:buChar char="○"/>
              <a:defRPr/>
            </a:lvl2pPr>
            <a:lvl3pPr lvl="2" algn="l">
              <a:lnSpc>
                <a:spcPct val="100000"/>
              </a:lnSpc>
              <a:spcBef>
                <a:spcPts val="0"/>
              </a:spcBef>
              <a:spcAft>
                <a:spcPts val="0"/>
              </a:spcAft>
              <a:buSzPts val="1400"/>
              <a:buChar char="■"/>
              <a:defRPr/>
            </a:lvl3pPr>
            <a:lvl4pPr lvl="3" algn="l">
              <a:lnSpc>
                <a:spcPct val="100000"/>
              </a:lnSpc>
              <a:spcBef>
                <a:spcPts val="0"/>
              </a:spcBef>
              <a:spcAft>
                <a:spcPts val="0"/>
              </a:spcAft>
              <a:buSzPts val="1400"/>
              <a:buChar char="●"/>
              <a:defRPr/>
            </a:lvl4pPr>
            <a:lvl5pPr lvl="4" algn="l">
              <a:lnSpc>
                <a:spcPct val="100000"/>
              </a:lnSpc>
              <a:spcBef>
                <a:spcPts val="0"/>
              </a:spcBef>
              <a:spcAft>
                <a:spcPts val="0"/>
              </a:spcAft>
              <a:buSzPts val="1400"/>
              <a:buChar char="○"/>
              <a:defRPr/>
            </a:lvl5pPr>
            <a:lvl6pPr lvl="5" algn="l">
              <a:lnSpc>
                <a:spcPct val="100000"/>
              </a:lnSpc>
              <a:spcBef>
                <a:spcPts val="0"/>
              </a:spcBef>
              <a:spcAft>
                <a:spcPts val="0"/>
              </a:spcAft>
              <a:buSzPts val="1400"/>
              <a:buChar char="■"/>
              <a:defRPr/>
            </a:lvl6pPr>
            <a:lvl7pPr lvl="6" algn="l">
              <a:lnSpc>
                <a:spcPct val="100000"/>
              </a:lnSpc>
              <a:spcBef>
                <a:spcPts val="0"/>
              </a:spcBef>
              <a:spcAft>
                <a:spcPts val="0"/>
              </a:spcAft>
              <a:buSzPts val="1400"/>
              <a:buChar char="●"/>
              <a:defRPr/>
            </a:lvl7pPr>
            <a:lvl8pPr lvl="7" algn="l">
              <a:lnSpc>
                <a:spcPct val="100000"/>
              </a:lnSpc>
              <a:spcBef>
                <a:spcPts val="0"/>
              </a:spcBef>
              <a:spcAft>
                <a:spcPts val="0"/>
              </a:spcAft>
              <a:buSzPts val="1400"/>
              <a:buChar char="○"/>
              <a:defRPr/>
            </a:lvl8pPr>
            <a:lvl9pPr lvl="8" algn="l">
              <a:lnSpc>
                <a:spcPct val="100000"/>
              </a:lnSpc>
              <a:spcBef>
                <a:spcPts val="0"/>
              </a:spcBef>
              <a:spcAft>
                <a:spcPts val="0"/>
              </a:spcAft>
              <a:buSzPts val="1400"/>
              <a:buChar char="■"/>
              <a:defRPr/>
            </a:lvl9pPr>
          </a:lstStyle>
          <a:p/>
        </p:txBody>
      </p:sp>
      <p:sp>
        <p:nvSpPr>
          <p:cNvPr id="59" name="Google Shape;59;p14"/>
          <p:cNvSpPr txBox="1"/>
          <p:nvPr>
            <p:ph idx="1" type="body"/>
          </p:nvPr>
        </p:nvSpPr>
        <p:spPr>
          <a:xfrm>
            <a:off x="457200" y="1200150"/>
            <a:ext cx="8229600" cy="33945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40"/>
              </a:spcBef>
              <a:spcAft>
                <a:spcPts val="0"/>
              </a:spcAft>
              <a:buClr>
                <a:schemeClr val="dk1"/>
              </a:buClr>
              <a:buSzPts val="1400"/>
              <a:buFont typeface="Arial"/>
              <a:buChar char="•"/>
              <a:defRPr sz="3200">
                <a:solidFill>
                  <a:schemeClr val="dk1"/>
                </a:solidFill>
                <a:latin typeface="Calibri"/>
                <a:ea typeface="Calibri"/>
                <a:cs typeface="Calibri"/>
                <a:sym typeface="Calibri"/>
              </a:defRPr>
            </a:lvl1pPr>
            <a:lvl2pPr indent="-317500" lvl="1" marL="914400" algn="l">
              <a:lnSpc>
                <a:spcPct val="100000"/>
              </a:lnSpc>
              <a:spcBef>
                <a:spcPts val="560"/>
              </a:spcBef>
              <a:spcAft>
                <a:spcPts val="0"/>
              </a:spcAft>
              <a:buClr>
                <a:schemeClr val="dk1"/>
              </a:buClr>
              <a:buSzPts val="1400"/>
              <a:buFont typeface="Arial"/>
              <a:buChar char="–"/>
              <a:defRPr sz="2800">
                <a:solidFill>
                  <a:schemeClr val="dk1"/>
                </a:solidFill>
                <a:latin typeface="Calibri"/>
                <a:ea typeface="Calibri"/>
                <a:cs typeface="Calibri"/>
                <a:sym typeface="Calibri"/>
              </a:defRPr>
            </a:lvl2pPr>
            <a:lvl3pPr indent="-317500" lvl="2" marL="1371600" algn="l">
              <a:lnSpc>
                <a:spcPct val="100000"/>
              </a:lnSpc>
              <a:spcBef>
                <a:spcPts val="480"/>
              </a:spcBef>
              <a:spcAft>
                <a:spcPts val="0"/>
              </a:spcAft>
              <a:buClr>
                <a:schemeClr val="dk1"/>
              </a:buClr>
              <a:buSzPts val="1400"/>
              <a:buFont typeface="Arial"/>
              <a:buChar char="•"/>
              <a:defRPr sz="2400">
                <a:solidFill>
                  <a:schemeClr val="dk1"/>
                </a:solidFill>
                <a:latin typeface="Calibri"/>
                <a:ea typeface="Calibri"/>
                <a:cs typeface="Calibri"/>
                <a:sym typeface="Calibri"/>
              </a:defRPr>
            </a:lvl3pPr>
            <a:lvl4pPr indent="-317500" lvl="3" marL="1828800" algn="l">
              <a:lnSpc>
                <a:spcPct val="100000"/>
              </a:lnSpc>
              <a:spcBef>
                <a:spcPts val="400"/>
              </a:spcBef>
              <a:spcAft>
                <a:spcPts val="0"/>
              </a:spcAft>
              <a:buClr>
                <a:schemeClr val="dk1"/>
              </a:buClr>
              <a:buSzPts val="1400"/>
              <a:buFont typeface="Arial"/>
              <a:buChar char="–"/>
              <a:defRPr sz="2000">
                <a:solidFill>
                  <a:schemeClr val="dk1"/>
                </a:solidFill>
                <a:latin typeface="Calibri"/>
                <a:ea typeface="Calibri"/>
                <a:cs typeface="Calibri"/>
                <a:sym typeface="Calibri"/>
              </a:defRPr>
            </a:lvl4pPr>
            <a:lvl5pPr indent="-317500" lvl="4" marL="2286000" algn="l">
              <a:lnSpc>
                <a:spcPct val="100000"/>
              </a:lnSpc>
              <a:spcBef>
                <a:spcPts val="400"/>
              </a:spcBef>
              <a:spcAft>
                <a:spcPts val="0"/>
              </a:spcAft>
              <a:buClr>
                <a:schemeClr val="dk1"/>
              </a:buClr>
              <a:buSzPts val="1400"/>
              <a:buFont typeface="Arial"/>
              <a:buChar char="»"/>
              <a:defRPr sz="2000">
                <a:solidFill>
                  <a:schemeClr val="dk1"/>
                </a:solidFill>
                <a:latin typeface="Calibri"/>
                <a:ea typeface="Calibri"/>
                <a:cs typeface="Calibri"/>
                <a:sym typeface="Calibri"/>
              </a:defRPr>
            </a:lvl5pPr>
            <a:lvl6pPr indent="-317500" lvl="5" marL="2743200" algn="l">
              <a:lnSpc>
                <a:spcPct val="100000"/>
              </a:lnSpc>
              <a:spcBef>
                <a:spcPts val="400"/>
              </a:spcBef>
              <a:spcAft>
                <a:spcPts val="0"/>
              </a:spcAft>
              <a:buClr>
                <a:schemeClr val="dk1"/>
              </a:buClr>
              <a:buSzPts val="1400"/>
              <a:buFont typeface="Arial"/>
              <a:buChar char="•"/>
              <a:defRPr sz="2000">
                <a:solidFill>
                  <a:schemeClr val="dk1"/>
                </a:solidFill>
                <a:latin typeface="Calibri"/>
                <a:ea typeface="Calibri"/>
                <a:cs typeface="Calibri"/>
                <a:sym typeface="Calibri"/>
              </a:defRPr>
            </a:lvl6pPr>
            <a:lvl7pPr indent="-317500" lvl="6" marL="3200400" algn="l">
              <a:lnSpc>
                <a:spcPct val="100000"/>
              </a:lnSpc>
              <a:spcBef>
                <a:spcPts val="400"/>
              </a:spcBef>
              <a:spcAft>
                <a:spcPts val="0"/>
              </a:spcAft>
              <a:buClr>
                <a:schemeClr val="dk1"/>
              </a:buClr>
              <a:buSzPts val="1400"/>
              <a:buFont typeface="Arial"/>
              <a:buChar char="•"/>
              <a:defRPr sz="2000">
                <a:solidFill>
                  <a:schemeClr val="dk1"/>
                </a:solidFill>
                <a:latin typeface="Calibri"/>
                <a:ea typeface="Calibri"/>
                <a:cs typeface="Calibri"/>
                <a:sym typeface="Calibri"/>
              </a:defRPr>
            </a:lvl7pPr>
            <a:lvl8pPr indent="-317500" lvl="7" marL="3657600" algn="l">
              <a:lnSpc>
                <a:spcPct val="100000"/>
              </a:lnSpc>
              <a:spcBef>
                <a:spcPts val="400"/>
              </a:spcBef>
              <a:spcAft>
                <a:spcPts val="0"/>
              </a:spcAft>
              <a:buClr>
                <a:schemeClr val="dk1"/>
              </a:buClr>
              <a:buSzPts val="1400"/>
              <a:buFont typeface="Arial"/>
              <a:buChar char="•"/>
              <a:defRPr sz="2000">
                <a:solidFill>
                  <a:schemeClr val="dk1"/>
                </a:solidFill>
                <a:latin typeface="Calibri"/>
                <a:ea typeface="Calibri"/>
                <a:cs typeface="Calibri"/>
                <a:sym typeface="Calibri"/>
              </a:defRPr>
            </a:lvl8pPr>
            <a:lvl9pPr indent="-317500" lvl="8" marL="4114800" algn="l">
              <a:lnSpc>
                <a:spcPct val="100000"/>
              </a:lnSpc>
              <a:spcBef>
                <a:spcPts val="400"/>
              </a:spcBef>
              <a:spcAft>
                <a:spcPts val="0"/>
              </a:spcAft>
              <a:buClr>
                <a:schemeClr val="dk1"/>
              </a:buClr>
              <a:buSzPts val="1400"/>
              <a:buFont typeface="Arial"/>
              <a:buChar char="•"/>
              <a:defRPr sz="2000">
                <a:solidFill>
                  <a:schemeClr val="dk1"/>
                </a:solidFill>
                <a:latin typeface="Calibri"/>
                <a:ea typeface="Calibri"/>
                <a:cs typeface="Calibri"/>
                <a:sym typeface="Calibri"/>
              </a:defRPr>
            </a:lvl9pPr>
          </a:lstStyle>
          <a:p/>
        </p:txBody>
      </p:sp>
      <p:sp>
        <p:nvSpPr>
          <p:cNvPr id="60" name="Google Shape;60;p14"/>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61" name="Google Shape;61;p14"/>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62" name="Google Shape;62;p1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67" name="Shape 67"/>
        <p:cNvGrpSpPr/>
        <p:nvPr/>
      </p:nvGrpSpPr>
      <p:grpSpPr>
        <a:xfrm>
          <a:off x="0" y="0"/>
          <a:ext cx="0" cy="0"/>
          <a:chOff x="0" y="0"/>
          <a:chExt cx="0" cy="0"/>
        </a:xfrm>
      </p:grpSpPr>
      <p:pic>
        <p:nvPicPr>
          <p:cNvPr id="68" name="Google Shape;68;p16"/>
          <p:cNvPicPr preferRelativeResize="0"/>
          <p:nvPr/>
        </p:nvPicPr>
        <p:blipFill rotWithShape="1">
          <a:blip r:embed="rId2">
            <a:alphaModFix/>
          </a:blip>
          <a:srcRect b="0" l="0" r="0" t="0"/>
          <a:stretch/>
        </p:blipFill>
        <p:spPr>
          <a:xfrm>
            <a:off x="0" y="-25"/>
            <a:ext cx="9143957" cy="5143500"/>
          </a:xfrm>
          <a:prstGeom prst="rect">
            <a:avLst/>
          </a:prstGeom>
          <a:noFill/>
          <a:ln>
            <a:noFill/>
          </a:ln>
        </p:spPr>
      </p:pic>
      <p:sp>
        <p:nvSpPr>
          <p:cNvPr id="69" name="Google Shape;69;p16"/>
          <p:cNvSpPr txBox="1"/>
          <p:nvPr>
            <p:ph type="ctrTitle"/>
          </p:nvPr>
        </p:nvSpPr>
        <p:spPr>
          <a:xfrm>
            <a:off x="685800" y="1991825"/>
            <a:ext cx="4539000" cy="1159800"/>
          </a:xfrm>
          <a:prstGeom prst="rect">
            <a:avLst/>
          </a:prstGeom>
        </p:spPr>
        <p:txBody>
          <a:bodyPr anchorCtr="0" anchor="ctr" bIns="0" lIns="0" spcFirstLastPara="1" rIns="0" wrap="square" tIns="0">
            <a:noAutofit/>
          </a:bodyPr>
          <a:lstStyle>
            <a:lvl1pPr lvl="0" rtl="0">
              <a:spcBef>
                <a:spcPts val="0"/>
              </a:spcBef>
              <a:spcAft>
                <a:spcPts val="0"/>
              </a:spcAft>
              <a:buSzPts val="5000"/>
              <a:buNone/>
              <a:defRPr sz="5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70" name="Shape 70"/>
        <p:cNvGrpSpPr/>
        <p:nvPr/>
      </p:nvGrpSpPr>
      <p:grpSpPr>
        <a:xfrm>
          <a:off x="0" y="0"/>
          <a:ext cx="0" cy="0"/>
          <a:chOff x="0" y="0"/>
          <a:chExt cx="0" cy="0"/>
        </a:xfrm>
      </p:grpSpPr>
      <p:pic>
        <p:nvPicPr>
          <p:cNvPr id="71" name="Google Shape;71;p17"/>
          <p:cNvPicPr preferRelativeResize="0"/>
          <p:nvPr/>
        </p:nvPicPr>
        <p:blipFill>
          <a:blip r:embed="rId2">
            <a:alphaModFix/>
          </a:blip>
          <a:stretch>
            <a:fillRect/>
          </a:stretch>
        </p:blipFill>
        <p:spPr>
          <a:xfrm>
            <a:off x="0" y="0"/>
            <a:ext cx="9144000" cy="5143500"/>
          </a:xfrm>
          <a:prstGeom prst="rect">
            <a:avLst/>
          </a:prstGeom>
          <a:noFill/>
          <a:ln>
            <a:noFill/>
          </a:ln>
        </p:spPr>
      </p:pic>
      <p:sp>
        <p:nvSpPr>
          <p:cNvPr id="72" name="Google Shape;72;p17"/>
          <p:cNvSpPr txBox="1"/>
          <p:nvPr>
            <p:ph type="ctrTitle"/>
          </p:nvPr>
        </p:nvSpPr>
        <p:spPr>
          <a:xfrm>
            <a:off x="685800" y="1659550"/>
            <a:ext cx="4263900" cy="1159800"/>
          </a:xfrm>
          <a:prstGeom prst="rect">
            <a:avLst/>
          </a:prstGeom>
        </p:spPr>
        <p:txBody>
          <a:bodyPr anchorCtr="0" anchor="b" bIns="0" lIns="0" spcFirstLastPara="1" rIns="0" wrap="square" tIns="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73" name="Google Shape;73;p17"/>
          <p:cNvSpPr txBox="1"/>
          <p:nvPr>
            <p:ph idx="1" type="subTitle"/>
          </p:nvPr>
        </p:nvSpPr>
        <p:spPr>
          <a:xfrm>
            <a:off x="685800" y="2916254"/>
            <a:ext cx="4263900" cy="784800"/>
          </a:xfrm>
          <a:prstGeom prst="rect">
            <a:avLst/>
          </a:prstGeom>
        </p:spPr>
        <p:txBody>
          <a:bodyPr anchorCtr="0" anchor="t" bIns="0" lIns="0" spcFirstLastPara="1" rIns="0" wrap="square" tIns="0">
            <a:noAutofit/>
          </a:bodyPr>
          <a:lstStyle>
            <a:lvl1pPr lvl="0" rtl="0">
              <a:spcBef>
                <a:spcPts val="0"/>
              </a:spcBef>
              <a:spcAft>
                <a:spcPts val="0"/>
              </a:spcAft>
              <a:buClr>
                <a:schemeClr val="accent4"/>
              </a:buClr>
              <a:buSzPts val="1800"/>
              <a:buNone/>
              <a:defRPr sz="1800">
                <a:solidFill>
                  <a:schemeClr val="accent4"/>
                </a:solidFill>
              </a:defRPr>
            </a:lvl1pPr>
            <a:lvl2pPr lvl="1" rtl="0">
              <a:spcBef>
                <a:spcPts val="0"/>
              </a:spcBef>
              <a:spcAft>
                <a:spcPts val="0"/>
              </a:spcAft>
              <a:buClr>
                <a:schemeClr val="accent4"/>
              </a:buClr>
              <a:buSzPts val="1800"/>
              <a:buNone/>
              <a:defRPr sz="1800">
                <a:solidFill>
                  <a:schemeClr val="accent4"/>
                </a:solidFill>
              </a:defRPr>
            </a:lvl2pPr>
            <a:lvl3pPr lvl="2" rtl="0">
              <a:spcBef>
                <a:spcPts val="0"/>
              </a:spcBef>
              <a:spcAft>
                <a:spcPts val="0"/>
              </a:spcAft>
              <a:buClr>
                <a:schemeClr val="accent4"/>
              </a:buClr>
              <a:buSzPts val="1800"/>
              <a:buNone/>
              <a:defRPr sz="1800">
                <a:solidFill>
                  <a:schemeClr val="accent4"/>
                </a:solidFill>
              </a:defRPr>
            </a:lvl3pPr>
            <a:lvl4pPr lvl="3" rtl="0">
              <a:spcBef>
                <a:spcPts val="0"/>
              </a:spcBef>
              <a:spcAft>
                <a:spcPts val="0"/>
              </a:spcAft>
              <a:buClr>
                <a:schemeClr val="accent4"/>
              </a:buClr>
              <a:buSzPts val="1800"/>
              <a:buNone/>
              <a:defRPr sz="1800">
                <a:solidFill>
                  <a:schemeClr val="accent4"/>
                </a:solidFill>
              </a:defRPr>
            </a:lvl4pPr>
            <a:lvl5pPr lvl="4" rtl="0">
              <a:spcBef>
                <a:spcPts val="0"/>
              </a:spcBef>
              <a:spcAft>
                <a:spcPts val="0"/>
              </a:spcAft>
              <a:buClr>
                <a:schemeClr val="accent4"/>
              </a:buClr>
              <a:buSzPts val="1800"/>
              <a:buNone/>
              <a:defRPr sz="1800">
                <a:solidFill>
                  <a:schemeClr val="accent4"/>
                </a:solidFill>
              </a:defRPr>
            </a:lvl5pPr>
            <a:lvl6pPr lvl="5" rtl="0">
              <a:spcBef>
                <a:spcPts val="0"/>
              </a:spcBef>
              <a:spcAft>
                <a:spcPts val="0"/>
              </a:spcAft>
              <a:buClr>
                <a:schemeClr val="accent4"/>
              </a:buClr>
              <a:buSzPts val="1800"/>
              <a:buNone/>
              <a:defRPr sz="1800">
                <a:solidFill>
                  <a:schemeClr val="accent4"/>
                </a:solidFill>
              </a:defRPr>
            </a:lvl6pPr>
            <a:lvl7pPr lvl="6" rtl="0">
              <a:spcBef>
                <a:spcPts val="0"/>
              </a:spcBef>
              <a:spcAft>
                <a:spcPts val="0"/>
              </a:spcAft>
              <a:buClr>
                <a:schemeClr val="accent4"/>
              </a:buClr>
              <a:buSzPts val="1800"/>
              <a:buNone/>
              <a:defRPr sz="1800">
                <a:solidFill>
                  <a:schemeClr val="accent4"/>
                </a:solidFill>
              </a:defRPr>
            </a:lvl7pPr>
            <a:lvl8pPr lvl="7" rtl="0">
              <a:spcBef>
                <a:spcPts val="0"/>
              </a:spcBef>
              <a:spcAft>
                <a:spcPts val="0"/>
              </a:spcAft>
              <a:buClr>
                <a:schemeClr val="accent4"/>
              </a:buClr>
              <a:buSzPts val="1800"/>
              <a:buNone/>
              <a:defRPr sz="1800">
                <a:solidFill>
                  <a:schemeClr val="accent4"/>
                </a:solidFill>
              </a:defRPr>
            </a:lvl8pPr>
            <a:lvl9pPr lvl="8" rtl="0">
              <a:spcBef>
                <a:spcPts val="0"/>
              </a:spcBef>
              <a:spcAft>
                <a:spcPts val="0"/>
              </a:spcAft>
              <a:buClr>
                <a:schemeClr val="accent4"/>
              </a:buClr>
              <a:buSzPts val="1800"/>
              <a:buNone/>
              <a:defRPr sz="1800">
                <a:solidFill>
                  <a:schemeClr val="accent4"/>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74" name="Shape 74"/>
        <p:cNvGrpSpPr/>
        <p:nvPr/>
      </p:nvGrpSpPr>
      <p:grpSpPr>
        <a:xfrm>
          <a:off x="0" y="0"/>
          <a:ext cx="0" cy="0"/>
          <a:chOff x="0" y="0"/>
          <a:chExt cx="0" cy="0"/>
        </a:xfrm>
      </p:grpSpPr>
      <p:pic>
        <p:nvPicPr>
          <p:cNvPr id="75" name="Google Shape;75;p18"/>
          <p:cNvPicPr preferRelativeResize="0"/>
          <p:nvPr/>
        </p:nvPicPr>
        <p:blipFill>
          <a:blip r:embed="rId2">
            <a:alphaModFix/>
          </a:blip>
          <a:stretch>
            <a:fillRect/>
          </a:stretch>
        </p:blipFill>
        <p:spPr>
          <a:xfrm>
            <a:off x="0" y="0"/>
            <a:ext cx="9144000" cy="5143500"/>
          </a:xfrm>
          <a:prstGeom prst="rect">
            <a:avLst/>
          </a:prstGeom>
          <a:noFill/>
          <a:ln>
            <a:noFill/>
          </a:ln>
        </p:spPr>
      </p:pic>
      <p:sp>
        <p:nvSpPr>
          <p:cNvPr id="76" name="Google Shape;76;p18"/>
          <p:cNvSpPr/>
          <p:nvPr/>
        </p:nvSpPr>
        <p:spPr>
          <a:xfrm>
            <a:off x="42525" y="42525"/>
            <a:ext cx="2000100" cy="2000100"/>
          </a:xfrm>
          <a:prstGeom prst="ellipse">
            <a:avLst/>
          </a:prstGeom>
          <a:gradFill>
            <a:gsLst>
              <a:gs pos="0">
                <a:srgbClr val="00FFFF">
                  <a:alpha val="54117"/>
                </a:srgbClr>
              </a:gs>
              <a:gs pos="73000">
                <a:srgbClr val="00FFFF">
                  <a:alpha val="0"/>
                </a:srgbClr>
              </a:gs>
              <a:gs pos="100000">
                <a:srgbClr val="00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8"/>
          <p:cNvSpPr txBox="1"/>
          <p:nvPr>
            <p:ph idx="1" type="body"/>
          </p:nvPr>
        </p:nvSpPr>
        <p:spPr>
          <a:xfrm>
            <a:off x="1343850" y="866400"/>
            <a:ext cx="4185600" cy="3693600"/>
          </a:xfrm>
          <a:prstGeom prst="rect">
            <a:avLst/>
          </a:prstGeom>
        </p:spPr>
        <p:txBody>
          <a:bodyPr anchorCtr="0" anchor="t" bIns="0" lIns="0" spcFirstLastPara="1" rIns="0" wrap="square" tIns="0">
            <a:noAutofit/>
          </a:bodyPr>
          <a:lstStyle>
            <a:lvl1pPr indent="-419100" lvl="0" marL="457200" rtl="0">
              <a:spcBef>
                <a:spcPts val="600"/>
              </a:spcBef>
              <a:spcAft>
                <a:spcPts val="0"/>
              </a:spcAft>
              <a:buSzPts val="3000"/>
              <a:buFont typeface="Lexend Deca"/>
              <a:buChar char="⬡"/>
              <a:defRPr sz="3000">
                <a:latin typeface="Lexend Deca"/>
                <a:ea typeface="Lexend Deca"/>
                <a:cs typeface="Lexend Deca"/>
                <a:sym typeface="Lexend Deca"/>
              </a:defRPr>
            </a:lvl1pPr>
            <a:lvl2pPr indent="-419100" lvl="1" marL="914400" rtl="0">
              <a:spcBef>
                <a:spcPts val="0"/>
              </a:spcBef>
              <a:spcAft>
                <a:spcPts val="0"/>
              </a:spcAft>
              <a:buSzPts val="3000"/>
              <a:buFont typeface="Lexend Deca"/>
              <a:buChar char="∙"/>
              <a:defRPr sz="3000">
                <a:latin typeface="Lexend Deca"/>
                <a:ea typeface="Lexend Deca"/>
                <a:cs typeface="Lexend Deca"/>
                <a:sym typeface="Lexend Deca"/>
              </a:defRPr>
            </a:lvl2pPr>
            <a:lvl3pPr indent="-419100" lvl="2" marL="1371600" rtl="0">
              <a:spcBef>
                <a:spcPts val="0"/>
              </a:spcBef>
              <a:spcAft>
                <a:spcPts val="0"/>
              </a:spcAft>
              <a:buSzPts val="3000"/>
              <a:buFont typeface="Lexend Deca"/>
              <a:buChar char="∙"/>
              <a:defRPr sz="3000">
                <a:latin typeface="Lexend Deca"/>
                <a:ea typeface="Lexend Deca"/>
                <a:cs typeface="Lexend Deca"/>
                <a:sym typeface="Lexend Deca"/>
              </a:defRPr>
            </a:lvl3pPr>
            <a:lvl4pPr indent="-419100" lvl="3" marL="1828800" rtl="0">
              <a:spcBef>
                <a:spcPts val="0"/>
              </a:spcBef>
              <a:spcAft>
                <a:spcPts val="0"/>
              </a:spcAft>
              <a:buSzPts val="3000"/>
              <a:buFont typeface="Lexend Deca"/>
              <a:buChar char="●"/>
              <a:defRPr sz="3000">
                <a:latin typeface="Lexend Deca"/>
                <a:ea typeface="Lexend Deca"/>
                <a:cs typeface="Lexend Deca"/>
                <a:sym typeface="Lexend Deca"/>
              </a:defRPr>
            </a:lvl4pPr>
            <a:lvl5pPr indent="-419100" lvl="4" marL="2286000" rtl="0">
              <a:spcBef>
                <a:spcPts val="0"/>
              </a:spcBef>
              <a:spcAft>
                <a:spcPts val="0"/>
              </a:spcAft>
              <a:buSzPts val="3000"/>
              <a:buFont typeface="Lexend Deca"/>
              <a:buChar char="○"/>
              <a:defRPr sz="3000">
                <a:latin typeface="Lexend Deca"/>
                <a:ea typeface="Lexend Deca"/>
                <a:cs typeface="Lexend Deca"/>
                <a:sym typeface="Lexend Deca"/>
              </a:defRPr>
            </a:lvl5pPr>
            <a:lvl6pPr indent="-419100" lvl="5" marL="2743200" rtl="0">
              <a:spcBef>
                <a:spcPts val="0"/>
              </a:spcBef>
              <a:spcAft>
                <a:spcPts val="0"/>
              </a:spcAft>
              <a:buSzPts val="3000"/>
              <a:buFont typeface="Lexend Deca"/>
              <a:buChar char="■"/>
              <a:defRPr sz="3000">
                <a:latin typeface="Lexend Deca"/>
                <a:ea typeface="Lexend Deca"/>
                <a:cs typeface="Lexend Deca"/>
                <a:sym typeface="Lexend Deca"/>
              </a:defRPr>
            </a:lvl6pPr>
            <a:lvl7pPr indent="-419100" lvl="6" marL="3200400" rtl="0">
              <a:spcBef>
                <a:spcPts val="0"/>
              </a:spcBef>
              <a:spcAft>
                <a:spcPts val="0"/>
              </a:spcAft>
              <a:buSzPts val="3000"/>
              <a:buFont typeface="Lexend Deca"/>
              <a:buChar char="●"/>
              <a:defRPr sz="3000">
                <a:latin typeface="Lexend Deca"/>
                <a:ea typeface="Lexend Deca"/>
                <a:cs typeface="Lexend Deca"/>
                <a:sym typeface="Lexend Deca"/>
              </a:defRPr>
            </a:lvl7pPr>
            <a:lvl8pPr indent="-419100" lvl="7" marL="3657600" rtl="0">
              <a:spcBef>
                <a:spcPts val="0"/>
              </a:spcBef>
              <a:spcAft>
                <a:spcPts val="0"/>
              </a:spcAft>
              <a:buSzPts val="3000"/>
              <a:buFont typeface="Lexend Deca"/>
              <a:buChar char="○"/>
              <a:defRPr sz="3000">
                <a:latin typeface="Lexend Deca"/>
                <a:ea typeface="Lexend Deca"/>
                <a:cs typeface="Lexend Deca"/>
                <a:sym typeface="Lexend Deca"/>
              </a:defRPr>
            </a:lvl8pPr>
            <a:lvl9pPr indent="-419100" lvl="8" marL="4114800" rtl="0">
              <a:spcBef>
                <a:spcPts val="0"/>
              </a:spcBef>
              <a:spcAft>
                <a:spcPts val="0"/>
              </a:spcAft>
              <a:buSzPts val="3000"/>
              <a:buFont typeface="Lexend Deca"/>
              <a:buChar char="■"/>
              <a:defRPr sz="3000">
                <a:latin typeface="Lexend Deca"/>
                <a:ea typeface="Lexend Deca"/>
                <a:cs typeface="Lexend Deca"/>
                <a:sym typeface="Lexend Deca"/>
              </a:defRPr>
            </a:lvl9pPr>
          </a:lstStyle>
          <a:p/>
        </p:txBody>
      </p:sp>
      <p:sp>
        <p:nvSpPr>
          <p:cNvPr id="78" name="Google Shape;78;p18"/>
          <p:cNvSpPr txBox="1"/>
          <p:nvPr/>
        </p:nvSpPr>
        <p:spPr>
          <a:xfrm>
            <a:off x="826414" y="656117"/>
            <a:ext cx="613800" cy="653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7200">
                <a:solidFill>
                  <a:schemeClr val="lt1"/>
                </a:solidFill>
                <a:latin typeface="Muli"/>
                <a:ea typeface="Muli"/>
                <a:cs typeface="Muli"/>
                <a:sym typeface="Muli"/>
              </a:rPr>
              <a:t>“</a:t>
            </a:r>
            <a:endParaRPr sz="7200">
              <a:solidFill>
                <a:schemeClr val="lt1"/>
              </a:solidFill>
              <a:latin typeface="Muli"/>
              <a:ea typeface="Muli"/>
              <a:cs typeface="Muli"/>
              <a:sym typeface="Muli"/>
            </a:endParaRPr>
          </a:p>
        </p:txBody>
      </p:sp>
      <p:sp>
        <p:nvSpPr>
          <p:cNvPr id="79" name="Google Shape;79;p18"/>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80" name="Shape 80"/>
        <p:cNvGrpSpPr/>
        <p:nvPr/>
      </p:nvGrpSpPr>
      <p:grpSpPr>
        <a:xfrm>
          <a:off x="0" y="0"/>
          <a:ext cx="0" cy="0"/>
          <a:chOff x="0" y="0"/>
          <a:chExt cx="0" cy="0"/>
        </a:xfrm>
      </p:grpSpPr>
      <p:pic>
        <p:nvPicPr>
          <p:cNvPr id="81" name="Google Shape;81;p19"/>
          <p:cNvPicPr preferRelativeResize="0"/>
          <p:nvPr/>
        </p:nvPicPr>
        <p:blipFill>
          <a:blip r:embed="rId2">
            <a:alphaModFix/>
          </a:blip>
          <a:stretch>
            <a:fillRect/>
          </a:stretch>
        </p:blipFill>
        <p:spPr>
          <a:xfrm>
            <a:off x="0" y="0"/>
            <a:ext cx="9144000" cy="5143500"/>
          </a:xfrm>
          <a:prstGeom prst="rect">
            <a:avLst/>
          </a:prstGeom>
          <a:noFill/>
          <a:ln>
            <a:noFill/>
          </a:ln>
        </p:spPr>
      </p:pic>
      <p:sp>
        <p:nvSpPr>
          <p:cNvPr id="82" name="Google Shape;82;p19"/>
          <p:cNvSpPr txBox="1"/>
          <p:nvPr>
            <p:ph type="title"/>
          </p:nvPr>
        </p:nvSpPr>
        <p:spPr>
          <a:xfrm>
            <a:off x="580550" y="205975"/>
            <a:ext cx="6014400" cy="857400"/>
          </a:xfrm>
          <a:prstGeom prst="rect">
            <a:avLst/>
          </a:prstGeom>
        </p:spPr>
        <p:txBody>
          <a:bodyPr anchorCtr="0" anchor="b"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83" name="Google Shape;83;p19"/>
          <p:cNvSpPr txBox="1"/>
          <p:nvPr>
            <p:ph idx="1" type="body"/>
          </p:nvPr>
        </p:nvSpPr>
        <p:spPr>
          <a:xfrm>
            <a:off x="580550" y="1352550"/>
            <a:ext cx="6014400" cy="3161700"/>
          </a:xfrm>
          <a:prstGeom prst="rect">
            <a:avLst/>
          </a:prstGeom>
        </p:spPr>
        <p:txBody>
          <a:bodyPr anchorCtr="0" anchor="t" bIns="0" lIns="0" spcFirstLastPara="1" rIns="0" wrap="square" tIns="0">
            <a:noAutofit/>
          </a:bodyPr>
          <a:lstStyle>
            <a:lvl1pPr indent="-381000" lvl="0" marL="457200" rtl="0">
              <a:spcBef>
                <a:spcPts val="600"/>
              </a:spcBef>
              <a:spcAft>
                <a:spcPts val="0"/>
              </a:spcAft>
              <a:buSzPts val="24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84" name="Google Shape;84;p19"/>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85" name="Shape 85"/>
        <p:cNvGrpSpPr/>
        <p:nvPr/>
      </p:nvGrpSpPr>
      <p:grpSpPr>
        <a:xfrm>
          <a:off x="0" y="0"/>
          <a:ext cx="0" cy="0"/>
          <a:chOff x="0" y="0"/>
          <a:chExt cx="0" cy="0"/>
        </a:xfrm>
      </p:grpSpPr>
      <p:pic>
        <p:nvPicPr>
          <p:cNvPr id="86" name="Google Shape;86;p20"/>
          <p:cNvPicPr preferRelativeResize="0"/>
          <p:nvPr/>
        </p:nvPicPr>
        <p:blipFill>
          <a:blip r:embed="rId2">
            <a:alphaModFix/>
          </a:blip>
          <a:stretch>
            <a:fillRect/>
          </a:stretch>
        </p:blipFill>
        <p:spPr>
          <a:xfrm>
            <a:off x="0" y="0"/>
            <a:ext cx="9144000" cy="5143500"/>
          </a:xfrm>
          <a:prstGeom prst="rect">
            <a:avLst/>
          </a:prstGeom>
          <a:noFill/>
          <a:ln>
            <a:noFill/>
          </a:ln>
        </p:spPr>
      </p:pic>
      <p:sp>
        <p:nvSpPr>
          <p:cNvPr id="87" name="Google Shape;87;p20"/>
          <p:cNvSpPr txBox="1"/>
          <p:nvPr>
            <p:ph type="title"/>
          </p:nvPr>
        </p:nvSpPr>
        <p:spPr>
          <a:xfrm>
            <a:off x="580550" y="205975"/>
            <a:ext cx="6014400" cy="857400"/>
          </a:xfrm>
          <a:prstGeom prst="rect">
            <a:avLst/>
          </a:prstGeom>
        </p:spPr>
        <p:txBody>
          <a:bodyPr anchorCtr="0" anchor="b"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88" name="Google Shape;88;p20"/>
          <p:cNvSpPr txBox="1"/>
          <p:nvPr>
            <p:ph idx="1" type="body"/>
          </p:nvPr>
        </p:nvSpPr>
        <p:spPr>
          <a:xfrm>
            <a:off x="580550" y="1352550"/>
            <a:ext cx="2841000" cy="3155100"/>
          </a:xfrm>
          <a:prstGeom prst="rect">
            <a:avLst/>
          </a:prstGeom>
        </p:spPr>
        <p:txBody>
          <a:bodyPr anchorCtr="0" anchor="t" bIns="0" lIns="0" spcFirstLastPara="1" rIns="0" wrap="square" tIns="0">
            <a:noAutofit/>
          </a:bodyPr>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89" name="Google Shape;89;p20"/>
          <p:cNvSpPr txBox="1"/>
          <p:nvPr>
            <p:ph idx="2" type="body"/>
          </p:nvPr>
        </p:nvSpPr>
        <p:spPr>
          <a:xfrm>
            <a:off x="3753943" y="1352550"/>
            <a:ext cx="2841000" cy="3155100"/>
          </a:xfrm>
          <a:prstGeom prst="rect">
            <a:avLst/>
          </a:prstGeom>
        </p:spPr>
        <p:txBody>
          <a:bodyPr anchorCtr="0" anchor="t" bIns="0" lIns="0" spcFirstLastPara="1" rIns="0" wrap="square" tIns="0">
            <a:noAutofit/>
          </a:bodyPr>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90" name="Google Shape;90;p20"/>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91" name="Shape 91"/>
        <p:cNvGrpSpPr/>
        <p:nvPr/>
      </p:nvGrpSpPr>
      <p:grpSpPr>
        <a:xfrm>
          <a:off x="0" y="0"/>
          <a:ext cx="0" cy="0"/>
          <a:chOff x="0" y="0"/>
          <a:chExt cx="0" cy="0"/>
        </a:xfrm>
      </p:grpSpPr>
      <p:pic>
        <p:nvPicPr>
          <p:cNvPr id="92" name="Google Shape;92;p21"/>
          <p:cNvPicPr preferRelativeResize="0"/>
          <p:nvPr/>
        </p:nvPicPr>
        <p:blipFill>
          <a:blip r:embed="rId2">
            <a:alphaModFix/>
          </a:blip>
          <a:stretch>
            <a:fillRect/>
          </a:stretch>
        </p:blipFill>
        <p:spPr>
          <a:xfrm>
            <a:off x="0" y="0"/>
            <a:ext cx="9144000" cy="5143500"/>
          </a:xfrm>
          <a:prstGeom prst="rect">
            <a:avLst/>
          </a:prstGeom>
          <a:noFill/>
          <a:ln>
            <a:noFill/>
          </a:ln>
        </p:spPr>
      </p:pic>
      <p:sp>
        <p:nvSpPr>
          <p:cNvPr id="93" name="Google Shape;93;p21"/>
          <p:cNvSpPr txBox="1"/>
          <p:nvPr>
            <p:ph type="title"/>
          </p:nvPr>
        </p:nvSpPr>
        <p:spPr>
          <a:xfrm>
            <a:off x="580550" y="205975"/>
            <a:ext cx="6405600" cy="857400"/>
          </a:xfrm>
          <a:prstGeom prst="rect">
            <a:avLst/>
          </a:prstGeom>
        </p:spPr>
        <p:txBody>
          <a:bodyPr anchorCtr="0" anchor="b"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94" name="Google Shape;94;p21"/>
          <p:cNvSpPr txBox="1"/>
          <p:nvPr>
            <p:ph idx="1" type="body"/>
          </p:nvPr>
        </p:nvSpPr>
        <p:spPr>
          <a:xfrm>
            <a:off x="580550" y="1352550"/>
            <a:ext cx="2005800" cy="32022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95" name="Google Shape;95;p21"/>
          <p:cNvSpPr txBox="1"/>
          <p:nvPr>
            <p:ph idx="2" type="body"/>
          </p:nvPr>
        </p:nvSpPr>
        <p:spPr>
          <a:xfrm>
            <a:off x="2780447" y="1352550"/>
            <a:ext cx="2005800" cy="32022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96" name="Google Shape;96;p21"/>
          <p:cNvSpPr txBox="1"/>
          <p:nvPr>
            <p:ph idx="3" type="body"/>
          </p:nvPr>
        </p:nvSpPr>
        <p:spPr>
          <a:xfrm>
            <a:off x="4980344" y="1352550"/>
            <a:ext cx="2005800" cy="32022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97" name="Google Shape;97;p21"/>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8" name="Shape 98"/>
        <p:cNvGrpSpPr/>
        <p:nvPr/>
      </p:nvGrpSpPr>
      <p:grpSpPr>
        <a:xfrm>
          <a:off x="0" y="0"/>
          <a:ext cx="0" cy="0"/>
          <a:chOff x="0" y="0"/>
          <a:chExt cx="0" cy="0"/>
        </a:xfrm>
      </p:grpSpPr>
      <p:pic>
        <p:nvPicPr>
          <p:cNvPr id="99" name="Google Shape;99;p2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00" name="Google Shape;100;p22"/>
          <p:cNvSpPr txBox="1"/>
          <p:nvPr>
            <p:ph type="title"/>
          </p:nvPr>
        </p:nvSpPr>
        <p:spPr>
          <a:xfrm>
            <a:off x="580550" y="205975"/>
            <a:ext cx="6014400" cy="857400"/>
          </a:xfrm>
          <a:prstGeom prst="rect">
            <a:avLst/>
          </a:prstGeom>
        </p:spPr>
        <p:txBody>
          <a:bodyPr anchorCtr="0" anchor="b"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01" name="Google Shape;101;p22"/>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2" name="Shape 102"/>
        <p:cNvGrpSpPr/>
        <p:nvPr/>
      </p:nvGrpSpPr>
      <p:grpSpPr>
        <a:xfrm>
          <a:off x="0" y="0"/>
          <a:ext cx="0" cy="0"/>
          <a:chOff x="0" y="0"/>
          <a:chExt cx="0" cy="0"/>
        </a:xfrm>
      </p:grpSpPr>
      <p:pic>
        <p:nvPicPr>
          <p:cNvPr id="103" name="Google Shape;103;p2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04" name="Google Shape;104;p23"/>
          <p:cNvSpPr txBox="1"/>
          <p:nvPr>
            <p:ph idx="1" type="body"/>
          </p:nvPr>
        </p:nvSpPr>
        <p:spPr>
          <a:xfrm>
            <a:off x="580550" y="4406300"/>
            <a:ext cx="6135900" cy="519600"/>
          </a:xfrm>
          <a:prstGeom prst="rect">
            <a:avLst/>
          </a:prstGeom>
        </p:spPr>
        <p:txBody>
          <a:bodyPr anchorCtr="0" anchor="t" bIns="0" lIns="0" spcFirstLastPara="1" rIns="0" wrap="square" tIns="0">
            <a:noAutofit/>
          </a:bodyPr>
          <a:lstStyle>
            <a:lvl1pPr indent="-228600" lvl="0" marL="457200" rtl="0">
              <a:spcBef>
                <a:spcPts val="360"/>
              </a:spcBef>
              <a:spcAft>
                <a:spcPts val="0"/>
              </a:spcAft>
              <a:buSzPts val="1400"/>
              <a:buNone/>
              <a:defRPr sz="1400"/>
            </a:lvl1pPr>
          </a:lstStyle>
          <a:p/>
        </p:txBody>
      </p:sp>
      <p:sp>
        <p:nvSpPr>
          <p:cNvPr id="105" name="Google Shape;105;p23"/>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Small circuit" type="blank">
  <p:cSld name="BLANK">
    <p:spTree>
      <p:nvGrpSpPr>
        <p:cNvPr id="106" name="Shape 106"/>
        <p:cNvGrpSpPr/>
        <p:nvPr/>
      </p:nvGrpSpPr>
      <p:grpSpPr>
        <a:xfrm>
          <a:off x="0" y="0"/>
          <a:ext cx="0" cy="0"/>
          <a:chOff x="0" y="0"/>
          <a:chExt cx="0" cy="0"/>
        </a:xfrm>
      </p:grpSpPr>
      <p:pic>
        <p:nvPicPr>
          <p:cNvPr id="107" name="Google Shape;107;p24"/>
          <p:cNvPicPr preferRelativeResize="0"/>
          <p:nvPr/>
        </p:nvPicPr>
        <p:blipFill>
          <a:blip r:embed="rId2">
            <a:alphaModFix/>
          </a:blip>
          <a:stretch>
            <a:fillRect/>
          </a:stretch>
        </p:blipFill>
        <p:spPr>
          <a:xfrm>
            <a:off x="0" y="0"/>
            <a:ext cx="9144000" cy="5143500"/>
          </a:xfrm>
          <a:prstGeom prst="rect">
            <a:avLst/>
          </a:prstGeom>
          <a:noFill/>
          <a:ln>
            <a:noFill/>
          </a:ln>
        </p:spPr>
      </p:pic>
      <p:sp>
        <p:nvSpPr>
          <p:cNvPr id="108" name="Google Shape;108;p24"/>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Big circuit">
  <p:cSld name="BLANK_1">
    <p:spTree>
      <p:nvGrpSpPr>
        <p:cNvPr id="109" name="Shape 109"/>
        <p:cNvGrpSpPr/>
        <p:nvPr/>
      </p:nvGrpSpPr>
      <p:grpSpPr>
        <a:xfrm>
          <a:off x="0" y="0"/>
          <a:ext cx="0" cy="0"/>
          <a:chOff x="0" y="0"/>
          <a:chExt cx="0" cy="0"/>
        </a:xfrm>
      </p:grpSpPr>
      <p:pic>
        <p:nvPicPr>
          <p:cNvPr id="110" name="Google Shape;110;p25"/>
          <p:cNvPicPr preferRelativeResize="0"/>
          <p:nvPr/>
        </p:nvPicPr>
        <p:blipFill>
          <a:blip r:embed="rId2">
            <a:alphaModFix/>
          </a:blip>
          <a:stretch>
            <a:fillRect/>
          </a:stretch>
        </p:blipFill>
        <p:spPr>
          <a:xfrm>
            <a:off x="0" y="0"/>
            <a:ext cx="9144000" cy="5143500"/>
          </a:xfrm>
          <a:prstGeom prst="rect">
            <a:avLst/>
          </a:prstGeom>
          <a:noFill/>
          <a:ln>
            <a:noFill/>
          </a:ln>
        </p:spPr>
      </p:pic>
      <p:sp>
        <p:nvSpPr>
          <p:cNvPr id="111" name="Google Shape;111;p25"/>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_1_1">
    <p:spTree>
      <p:nvGrpSpPr>
        <p:cNvPr id="112" name="Shape 112"/>
        <p:cNvGrpSpPr/>
        <p:nvPr/>
      </p:nvGrpSpPr>
      <p:grpSpPr>
        <a:xfrm>
          <a:off x="0" y="0"/>
          <a:ext cx="0" cy="0"/>
          <a:chOff x="0" y="0"/>
          <a:chExt cx="0" cy="0"/>
        </a:xfrm>
      </p:grpSpPr>
      <p:sp>
        <p:nvSpPr>
          <p:cNvPr id="113" name="Google Shape;113;p26"/>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114" name="Shape 114"/>
        <p:cNvGrpSpPr/>
        <p:nvPr/>
      </p:nvGrpSpPr>
      <p:grpSpPr>
        <a:xfrm>
          <a:off x="0" y="0"/>
          <a:ext cx="0" cy="0"/>
          <a:chOff x="0" y="0"/>
          <a:chExt cx="0" cy="0"/>
        </a:xfrm>
      </p:grpSpPr>
      <p:sp>
        <p:nvSpPr>
          <p:cNvPr id="115" name="Google Shape;115;p27"/>
          <p:cNvSpPr txBox="1"/>
          <p:nvPr>
            <p:ph type="ctrTitle"/>
          </p:nvPr>
        </p:nvSpPr>
        <p:spPr>
          <a:xfrm>
            <a:off x="311708" y="744575"/>
            <a:ext cx="8520600" cy="2052600"/>
          </a:xfrm>
          <a:prstGeom prst="rect">
            <a:avLst/>
          </a:prstGeom>
        </p:spPr>
        <p:txBody>
          <a:bodyPr anchorCtr="0" anchor="b" bIns="0" lIns="0" spcFirstLastPara="1" rIns="0" wrap="square" tIns="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6" name="Google Shape;116;p27"/>
          <p:cNvSpPr txBox="1"/>
          <p:nvPr>
            <p:ph idx="1" type="subTitle"/>
          </p:nvPr>
        </p:nvSpPr>
        <p:spPr>
          <a:xfrm>
            <a:off x="311700" y="2834125"/>
            <a:ext cx="8520600" cy="792600"/>
          </a:xfrm>
          <a:prstGeom prst="rect">
            <a:avLst/>
          </a:prstGeom>
        </p:spPr>
        <p:txBody>
          <a:bodyPr anchorCtr="0" anchor="t" bIns="0" lIns="0" spcFirstLastPara="1" rIns="0" wrap="square" tIns="0">
            <a:noAutofit/>
          </a:bodyPr>
          <a:lstStyle>
            <a:lvl1pPr lvl="0" algn="ctr">
              <a:lnSpc>
                <a:spcPct val="100000"/>
              </a:lnSpc>
              <a:spcBef>
                <a:spcPts val="60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17" name="Google Shape;117;p27"/>
          <p:cNvSpPr txBox="1"/>
          <p:nvPr>
            <p:ph idx="12" type="sldNum"/>
          </p:nvPr>
        </p:nvSpPr>
        <p:spPr>
          <a:xfrm>
            <a:off x="8472458" y="4663217"/>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theme" Target="../theme/theme3.xml"/><Relationship Id="rId12" Type="http://schemas.openxmlformats.org/officeDocument/2006/relationships/slideLayout" Target="../slideLayouts/slideLayout25.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gradFill>
          <a:gsLst>
            <a:gs pos="0">
              <a:srgbClr val="A458FF"/>
            </a:gs>
            <a:gs pos="39000">
              <a:srgbClr val="3544FF"/>
            </a:gs>
            <a:gs pos="100000">
              <a:srgbClr val="0A2F9E"/>
            </a:gs>
          </a:gsLst>
          <a:lin ang="8100019" scaled="0"/>
        </a:gradFill>
      </p:bgPr>
    </p:bg>
    <p:spTree>
      <p:nvGrpSpPr>
        <p:cNvPr id="63" name="Shape 63"/>
        <p:cNvGrpSpPr/>
        <p:nvPr/>
      </p:nvGrpSpPr>
      <p:grpSpPr>
        <a:xfrm>
          <a:off x="0" y="0"/>
          <a:ext cx="0" cy="0"/>
          <a:chOff x="0" y="0"/>
          <a:chExt cx="0" cy="0"/>
        </a:xfrm>
      </p:grpSpPr>
      <p:sp>
        <p:nvSpPr>
          <p:cNvPr id="64" name="Google Shape;64;p15"/>
          <p:cNvSpPr txBox="1"/>
          <p:nvPr>
            <p:ph type="title"/>
          </p:nvPr>
        </p:nvSpPr>
        <p:spPr>
          <a:xfrm>
            <a:off x="580550" y="205975"/>
            <a:ext cx="6014400" cy="857400"/>
          </a:xfrm>
          <a:prstGeom prst="rect">
            <a:avLst/>
          </a:prstGeom>
          <a:noFill/>
          <a:ln>
            <a:noFill/>
          </a:ln>
        </p:spPr>
        <p:txBody>
          <a:bodyPr anchorCtr="0" anchor="b" bIns="0" lIns="0" spcFirstLastPara="1" rIns="0" wrap="square" tIns="0">
            <a:noAutofit/>
          </a:bodyPr>
          <a:lstStyle>
            <a:lvl1pPr lvl="0" rtl="0">
              <a:spcBef>
                <a:spcPts val="0"/>
              </a:spcBef>
              <a:spcAft>
                <a:spcPts val="0"/>
              </a:spcAft>
              <a:buClr>
                <a:schemeClr val="lt1"/>
              </a:buClr>
              <a:buSzPts val="3200"/>
              <a:buFont typeface="Lexend Deca"/>
              <a:buNone/>
              <a:defRPr b="1" sz="3200">
                <a:solidFill>
                  <a:schemeClr val="lt1"/>
                </a:solidFill>
                <a:latin typeface="Lexend Deca"/>
                <a:ea typeface="Lexend Deca"/>
                <a:cs typeface="Lexend Deca"/>
                <a:sym typeface="Lexend Deca"/>
              </a:defRPr>
            </a:lvl1pPr>
            <a:lvl2pPr lvl="1" rtl="0">
              <a:spcBef>
                <a:spcPts val="0"/>
              </a:spcBef>
              <a:spcAft>
                <a:spcPts val="0"/>
              </a:spcAft>
              <a:buClr>
                <a:schemeClr val="lt1"/>
              </a:buClr>
              <a:buSzPts val="3200"/>
              <a:buFont typeface="Lexend Deca"/>
              <a:buNone/>
              <a:defRPr b="1" sz="3200">
                <a:solidFill>
                  <a:schemeClr val="lt1"/>
                </a:solidFill>
                <a:latin typeface="Lexend Deca"/>
                <a:ea typeface="Lexend Deca"/>
                <a:cs typeface="Lexend Deca"/>
                <a:sym typeface="Lexend Deca"/>
              </a:defRPr>
            </a:lvl2pPr>
            <a:lvl3pPr lvl="2" rtl="0">
              <a:spcBef>
                <a:spcPts val="0"/>
              </a:spcBef>
              <a:spcAft>
                <a:spcPts val="0"/>
              </a:spcAft>
              <a:buClr>
                <a:schemeClr val="lt1"/>
              </a:buClr>
              <a:buSzPts val="3200"/>
              <a:buFont typeface="Lexend Deca"/>
              <a:buNone/>
              <a:defRPr b="1" sz="3200">
                <a:solidFill>
                  <a:schemeClr val="lt1"/>
                </a:solidFill>
                <a:latin typeface="Lexend Deca"/>
                <a:ea typeface="Lexend Deca"/>
                <a:cs typeface="Lexend Deca"/>
                <a:sym typeface="Lexend Deca"/>
              </a:defRPr>
            </a:lvl3pPr>
            <a:lvl4pPr lvl="3" rtl="0">
              <a:spcBef>
                <a:spcPts val="0"/>
              </a:spcBef>
              <a:spcAft>
                <a:spcPts val="0"/>
              </a:spcAft>
              <a:buClr>
                <a:schemeClr val="lt1"/>
              </a:buClr>
              <a:buSzPts val="3200"/>
              <a:buFont typeface="Lexend Deca"/>
              <a:buNone/>
              <a:defRPr b="1" sz="3200">
                <a:solidFill>
                  <a:schemeClr val="lt1"/>
                </a:solidFill>
                <a:latin typeface="Lexend Deca"/>
                <a:ea typeface="Lexend Deca"/>
                <a:cs typeface="Lexend Deca"/>
                <a:sym typeface="Lexend Deca"/>
              </a:defRPr>
            </a:lvl4pPr>
            <a:lvl5pPr lvl="4" rtl="0">
              <a:spcBef>
                <a:spcPts val="0"/>
              </a:spcBef>
              <a:spcAft>
                <a:spcPts val="0"/>
              </a:spcAft>
              <a:buClr>
                <a:schemeClr val="lt1"/>
              </a:buClr>
              <a:buSzPts val="3200"/>
              <a:buFont typeface="Lexend Deca"/>
              <a:buNone/>
              <a:defRPr b="1" sz="3200">
                <a:solidFill>
                  <a:schemeClr val="lt1"/>
                </a:solidFill>
                <a:latin typeface="Lexend Deca"/>
                <a:ea typeface="Lexend Deca"/>
                <a:cs typeface="Lexend Deca"/>
                <a:sym typeface="Lexend Deca"/>
              </a:defRPr>
            </a:lvl5pPr>
            <a:lvl6pPr lvl="5" rtl="0">
              <a:spcBef>
                <a:spcPts val="0"/>
              </a:spcBef>
              <a:spcAft>
                <a:spcPts val="0"/>
              </a:spcAft>
              <a:buClr>
                <a:schemeClr val="lt1"/>
              </a:buClr>
              <a:buSzPts val="3200"/>
              <a:buFont typeface="Lexend Deca"/>
              <a:buNone/>
              <a:defRPr b="1" sz="3200">
                <a:solidFill>
                  <a:schemeClr val="lt1"/>
                </a:solidFill>
                <a:latin typeface="Lexend Deca"/>
                <a:ea typeface="Lexend Deca"/>
                <a:cs typeface="Lexend Deca"/>
                <a:sym typeface="Lexend Deca"/>
              </a:defRPr>
            </a:lvl6pPr>
            <a:lvl7pPr lvl="6" rtl="0">
              <a:spcBef>
                <a:spcPts val="0"/>
              </a:spcBef>
              <a:spcAft>
                <a:spcPts val="0"/>
              </a:spcAft>
              <a:buClr>
                <a:schemeClr val="lt1"/>
              </a:buClr>
              <a:buSzPts val="3200"/>
              <a:buFont typeface="Lexend Deca"/>
              <a:buNone/>
              <a:defRPr b="1" sz="3200">
                <a:solidFill>
                  <a:schemeClr val="lt1"/>
                </a:solidFill>
                <a:latin typeface="Lexend Deca"/>
                <a:ea typeface="Lexend Deca"/>
                <a:cs typeface="Lexend Deca"/>
                <a:sym typeface="Lexend Deca"/>
              </a:defRPr>
            </a:lvl7pPr>
            <a:lvl8pPr lvl="7" rtl="0">
              <a:spcBef>
                <a:spcPts val="0"/>
              </a:spcBef>
              <a:spcAft>
                <a:spcPts val="0"/>
              </a:spcAft>
              <a:buClr>
                <a:schemeClr val="lt1"/>
              </a:buClr>
              <a:buSzPts val="3200"/>
              <a:buFont typeface="Lexend Deca"/>
              <a:buNone/>
              <a:defRPr b="1" sz="3200">
                <a:solidFill>
                  <a:schemeClr val="lt1"/>
                </a:solidFill>
                <a:latin typeface="Lexend Deca"/>
                <a:ea typeface="Lexend Deca"/>
                <a:cs typeface="Lexend Deca"/>
                <a:sym typeface="Lexend Deca"/>
              </a:defRPr>
            </a:lvl8pPr>
            <a:lvl9pPr lvl="8" rtl="0">
              <a:spcBef>
                <a:spcPts val="0"/>
              </a:spcBef>
              <a:spcAft>
                <a:spcPts val="0"/>
              </a:spcAft>
              <a:buClr>
                <a:schemeClr val="lt1"/>
              </a:buClr>
              <a:buSzPts val="3200"/>
              <a:buFont typeface="Lexend Deca"/>
              <a:buNone/>
              <a:defRPr b="1" sz="3200">
                <a:solidFill>
                  <a:schemeClr val="lt1"/>
                </a:solidFill>
                <a:latin typeface="Lexend Deca"/>
                <a:ea typeface="Lexend Deca"/>
                <a:cs typeface="Lexend Deca"/>
                <a:sym typeface="Lexend Deca"/>
              </a:defRPr>
            </a:lvl9pPr>
          </a:lstStyle>
          <a:p/>
        </p:txBody>
      </p:sp>
      <p:sp>
        <p:nvSpPr>
          <p:cNvPr id="65" name="Google Shape;65;p15"/>
          <p:cNvSpPr txBox="1"/>
          <p:nvPr>
            <p:ph idx="1" type="body"/>
          </p:nvPr>
        </p:nvSpPr>
        <p:spPr>
          <a:xfrm>
            <a:off x="580550" y="1352550"/>
            <a:ext cx="6014400" cy="3161700"/>
          </a:xfrm>
          <a:prstGeom prst="rect">
            <a:avLst/>
          </a:prstGeom>
          <a:noFill/>
          <a:ln>
            <a:noFill/>
          </a:ln>
        </p:spPr>
        <p:txBody>
          <a:bodyPr anchorCtr="0" anchor="t" bIns="0" lIns="0" spcFirstLastPara="1" rIns="0" wrap="square" tIns="0">
            <a:noAutofit/>
          </a:bodyPr>
          <a:lstStyle>
            <a:lvl1pPr indent="-342900" lvl="0" marL="457200" rtl="0">
              <a:lnSpc>
                <a:spcPct val="115000"/>
              </a:lnSpc>
              <a:spcBef>
                <a:spcPts val="600"/>
              </a:spcBef>
              <a:spcAft>
                <a:spcPts val="0"/>
              </a:spcAft>
              <a:buClr>
                <a:schemeClr val="accent5"/>
              </a:buClr>
              <a:buSzPts val="1800"/>
              <a:buFont typeface="Muli"/>
              <a:buChar char="⬡"/>
              <a:defRPr sz="2400">
                <a:solidFill>
                  <a:schemeClr val="lt1"/>
                </a:solidFill>
                <a:latin typeface="Muli"/>
                <a:ea typeface="Muli"/>
                <a:cs typeface="Muli"/>
                <a:sym typeface="Muli"/>
              </a:defRPr>
            </a:lvl1pPr>
            <a:lvl2pPr indent="-381000" lvl="1" marL="914400" rtl="0">
              <a:lnSpc>
                <a:spcPct val="115000"/>
              </a:lnSpc>
              <a:spcBef>
                <a:spcPts val="0"/>
              </a:spcBef>
              <a:spcAft>
                <a:spcPts val="0"/>
              </a:spcAft>
              <a:buClr>
                <a:schemeClr val="accent5"/>
              </a:buClr>
              <a:buSzPts val="2400"/>
              <a:buFont typeface="Muli"/>
              <a:buChar char="∙"/>
              <a:defRPr sz="2400">
                <a:solidFill>
                  <a:schemeClr val="lt1"/>
                </a:solidFill>
                <a:latin typeface="Muli"/>
                <a:ea typeface="Muli"/>
                <a:cs typeface="Muli"/>
                <a:sym typeface="Muli"/>
              </a:defRPr>
            </a:lvl2pPr>
            <a:lvl3pPr indent="-381000" lvl="2" marL="1371600" rtl="0">
              <a:lnSpc>
                <a:spcPct val="115000"/>
              </a:lnSpc>
              <a:spcBef>
                <a:spcPts val="0"/>
              </a:spcBef>
              <a:spcAft>
                <a:spcPts val="0"/>
              </a:spcAft>
              <a:buClr>
                <a:schemeClr val="accent5"/>
              </a:buClr>
              <a:buSzPts val="2400"/>
              <a:buFont typeface="Muli"/>
              <a:buChar char="∙"/>
              <a:defRPr sz="2400">
                <a:solidFill>
                  <a:schemeClr val="lt1"/>
                </a:solidFill>
                <a:latin typeface="Muli"/>
                <a:ea typeface="Muli"/>
                <a:cs typeface="Muli"/>
                <a:sym typeface="Muli"/>
              </a:defRPr>
            </a:lvl3pPr>
            <a:lvl4pPr indent="-381000" lvl="3" marL="1828800" rtl="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4pPr>
            <a:lvl5pPr indent="-381000" lvl="4" marL="2286000" rtl="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5pPr>
            <a:lvl6pPr indent="-381000" lvl="5" marL="2743200" rtl="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6pPr>
            <a:lvl7pPr indent="-381000" lvl="6" marL="3200400" rtl="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7pPr>
            <a:lvl8pPr indent="-381000" lvl="7" marL="3657600" rtl="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8pPr>
            <a:lvl9pPr indent="-381000" lvl="8" marL="4114800" rtl="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9pPr>
          </a:lstStyle>
          <a:p/>
        </p:txBody>
      </p:sp>
      <p:sp>
        <p:nvSpPr>
          <p:cNvPr id="66" name="Google Shape;66;p15"/>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lvl="0" rtl="0" algn="r">
              <a:buNone/>
              <a:defRPr sz="1300">
                <a:solidFill>
                  <a:schemeClr val="lt1"/>
                </a:solidFill>
                <a:latin typeface="Lexend Deca"/>
                <a:ea typeface="Lexend Deca"/>
                <a:cs typeface="Lexend Deca"/>
                <a:sym typeface="Lexend Deca"/>
              </a:defRPr>
            </a:lvl1pPr>
            <a:lvl2pPr lvl="1" rtl="0" algn="r">
              <a:buNone/>
              <a:defRPr sz="1300">
                <a:solidFill>
                  <a:schemeClr val="lt1"/>
                </a:solidFill>
                <a:latin typeface="Lexend Deca"/>
                <a:ea typeface="Lexend Deca"/>
                <a:cs typeface="Lexend Deca"/>
                <a:sym typeface="Lexend Deca"/>
              </a:defRPr>
            </a:lvl2pPr>
            <a:lvl3pPr lvl="2" rtl="0" algn="r">
              <a:buNone/>
              <a:defRPr sz="1300">
                <a:solidFill>
                  <a:schemeClr val="lt1"/>
                </a:solidFill>
                <a:latin typeface="Lexend Deca"/>
                <a:ea typeface="Lexend Deca"/>
                <a:cs typeface="Lexend Deca"/>
                <a:sym typeface="Lexend Deca"/>
              </a:defRPr>
            </a:lvl3pPr>
            <a:lvl4pPr lvl="3" rtl="0" algn="r">
              <a:buNone/>
              <a:defRPr sz="1300">
                <a:solidFill>
                  <a:schemeClr val="lt1"/>
                </a:solidFill>
                <a:latin typeface="Lexend Deca"/>
                <a:ea typeface="Lexend Deca"/>
                <a:cs typeface="Lexend Deca"/>
                <a:sym typeface="Lexend Deca"/>
              </a:defRPr>
            </a:lvl4pPr>
            <a:lvl5pPr lvl="4" rtl="0" algn="r">
              <a:buNone/>
              <a:defRPr sz="1300">
                <a:solidFill>
                  <a:schemeClr val="lt1"/>
                </a:solidFill>
                <a:latin typeface="Lexend Deca"/>
                <a:ea typeface="Lexend Deca"/>
                <a:cs typeface="Lexend Deca"/>
                <a:sym typeface="Lexend Deca"/>
              </a:defRPr>
            </a:lvl5pPr>
            <a:lvl6pPr lvl="5" rtl="0" algn="r">
              <a:buNone/>
              <a:defRPr sz="1300">
                <a:solidFill>
                  <a:schemeClr val="lt1"/>
                </a:solidFill>
                <a:latin typeface="Lexend Deca"/>
                <a:ea typeface="Lexend Deca"/>
                <a:cs typeface="Lexend Deca"/>
                <a:sym typeface="Lexend Deca"/>
              </a:defRPr>
            </a:lvl6pPr>
            <a:lvl7pPr lvl="6" rtl="0" algn="r">
              <a:buNone/>
              <a:defRPr sz="1300">
                <a:solidFill>
                  <a:schemeClr val="lt1"/>
                </a:solidFill>
                <a:latin typeface="Lexend Deca"/>
                <a:ea typeface="Lexend Deca"/>
                <a:cs typeface="Lexend Deca"/>
                <a:sym typeface="Lexend Deca"/>
              </a:defRPr>
            </a:lvl7pPr>
            <a:lvl8pPr lvl="7" rtl="0" algn="r">
              <a:buNone/>
              <a:defRPr sz="1300">
                <a:solidFill>
                  <a:schemeClr val="lt1"/>
                </a:solidFill>
                <a:latin typeface="Lexend Deca"/>
                <a:ea typeface="Lexend Deca"/>
                <a:cs typeface="Lexend Deca"/>
                <a:sym typeface="Lexend Deca"/>
              </a:defRPr>
            </a:lvl8pPr>
            <a:lvl9pPr lvl="8" rtl="0" algn="r">
              <a:buNone/>
              <a:defRPr sz="1300">
                <a:solidFill>
                  <a:schemeClr val="lt1"/>
                </a:solidFill>
                <a:latin typeface="Lexend Deca"/>
                <a:ea typeface="Lexend Deca"/>
                <a:cs typeface="Lexend Deca"/>
                <a:sym typeface="Lexend De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10.png"/><Relationship Id="rId7"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image" Target="../media/image25.png"/><Relationship Id="rId5"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 Id="rId3" Type="http://schemas.openxmlformats.org/officeDocument/2006/relationships/image" Target="../media/image29.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 Id="rId3" Type="http://schemas.openxmlformats.org/officeDocument/2006/relationships/image" Target="../media/image22.png"/><Relationship Id="rId4" Type="http://schemas.openxmlformats.org/officeDocument/2006/relationships/image" Target="../media/image24.png"/><Relationship Id="rId5"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8.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8.png"/><Relationship Id="rId4" Type="http://schemas.openxmlformats.org/officeDocument/2006/relationships/image" Target="../media/image23.png"/><Relationship Id="rId5" Type="http://schemas.openxmlformats.org/officeDocument/2006/relationships/image" Target="../media/image3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18.png"/><Relationship Id="rId4" Type="http://schemas.openxmlformats.org/officeDocument/2006/relationships/image" Target="../media/image23.png"/><Relationship Id="rId5"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18.png"/><Relationship Id="rId4" Type="http://schemas.openxmlformats.org/officeDocument/2006/relationships/image" Target="../media/image23.png"/><Relationship Id="rId5" Type="http://schemas.openxmlformats.org/officeDocument/2006/relationships/image" Target="../media/image35.png"/><Relationship Id="rId6" Type="http://schemas.openxmlformats.org/officeDocument/2006/relationships/image" Target="../media/image30.png"/><Relationship Id="rId7" Type="http://schemas.openxmlformats.org/officeDocument/2006/relationships/hyperlink" Target="https://finance.yahoo.com/quote/CPAY/key-statistics/" TargetMode="External"/><Relationship Id="rId8" Type="http://schemas.openxmlformats.org/officeDocument/2006/relationships/hyperlink" Target="https://www.tradingview.com/symbols/NYSE-CPA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hyperlink" Target="https://www.attomdata.com/news/affordability/promise-pitfalls-adus-affordable-housing-panacea/" TargetMode="External"/><Relationship Id="rId4" Type="http://schemas.openxmlformats.org/officeDocument/2006/relationships/hyperlink" Target="https://www.whitehouse.gov/briefing-room/statements-releases/2022/05/16/president-biden-announces-new-actions-to-ease-the-burden-of-housing-costs/" TargetMode="External"/><Relationship Id="rId5" Type="http://schemas.openxmlformats.org/officeDocument/2006/relationships/image" Target="../media/image18.png"/><Relationship Id="rId6"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8.png"/><Relationship Id="rId4" Type="http://schemas.openxmlformats.org/officeDocument/2006/relationships/image" Target="../media/image23.png"/><Relationship Id="rId5" Type="http://schemas.openxmlformats.org/officeDocument/2006/relationships/image" Target="../media/image3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18.png"/><Relationship Id="rId4" Type="http://schemas.openxmlformats.org/officeDocument/2006/relationships/image" Target="../media/image32.jpg"/><Relationship Id="rId5"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18.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8"/>
          <p:cNvSpPr txBox="1"/>
          <p:nvPr>
            <p:ph type="ctrTitle"/>
          </p:nvPr>
        </p:nvSpPr>
        <p:spPr>
          <a:xfrm>
            <a:off x="685800" y="1991825"/>
            <a:ext cx="4539000" cy="11598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11/12/2024</a:t>
            </a:r>
            <a:endParaRPr/>
          </a:p>
        </p:txBody>
      </p:sp>
      <p:pic>
        <p:nvPicPr>
          <p:cNvPr id="123" name="Google Shape;123;p28"/>
          <p:cNvPicPr preferRelativeResize="0"/>
          <p:nvPr/>
        </p:nvPicPr>
        <p:blipFill>
          <a:blip r:embed="rId3">
            <a:alphaModFix/>
          </a:blip>
          <a:stretch>
            <a:fillRect/>
          </a:stretch>
        </p:blipFill>
        <p:spPr>
          <a:xfrm>
            <a:off x="5894475" y="1050906"/>
            <a:ext cx="1782850" cy="2031750"/>
          </a:xfrm>
          <a:prstGeom prst="rect">
            <a:avLst/>
          </a:prstGeom>
          <a:noFill/>
          <a:ln>
            <a:noFill/>
          </a:ln>
        </p:spPr>
      </p:pic>
      <p:pic>
        <p:nvPicPr>
          <p:cNvPr id="124" name="Google Shape;124;p28"/>
          <p:cNvPicPr preferRelativeResize="0"/>
          <p:nvPr/>
        </p:nvPicPr>
        <p:blipFill>
          <a:blip r:embed="rId4">
            <a:alphaModFix/>
          </a:blip>
          <a:stretch>
            <a:fillRect/>
          </a:stretch>
        </p:blipFill>
        <p:spPr>
          <a:xfrm>
            <a:off x="5320814" y="378324"/>
            <a:ext cx="662500" cy="726550"/>
          </a:xfrm>
          <a:prstGeom prst="rect">
            <a:avLst/>
          </a:prstGeom>
          <a:noFill/>
          <a:ln>
            <a:noFill/>
          </a:ln>
        </p:spPr>
      </p:pic>
      <p:pic>
        <p:nvPicPr>
          <p:cNvPr id="125" name="Google Shape;125;p28"/>
          <p:cNvPicPr preferRelativeResize="0"/>
          <p:nvPr/>
        </p:nvPicPr>
        <p:blipFill>
          <a:blip r:embed="rId5">
            <a:alphaModFix/>
          </a:blip>
          <a:stretch>
            <a:fillRect/>
          </a:stretch>
        </p:blipFill>
        <p:spPr>
          <a:xfrm>
            <a:off x="7593770" y="884611"/>
            <a:ext cx="482075" cy="525200"/>
          </a:xfrm>
          <a:prstGeom prst="rect">
            <a:avLst/>
          </a:prstGeom>
          <a:noFill/>
          <a:ln>
            <a:noFill/>
          </a:ln>
        </p:spPr>
      </p:pic>
      <p:pic>
        <p:nvPicPr>
          <p:cNvPr id="126" name="Google Shape;126;p28"/>
          <p:cNvPicPr preferRelativeResize="0"/>
          <p:nvPr/>
        </p:nvPicPr>
        <p:blipFill>
          <a:blip r:embed="rId6">
            <a:alphaModFix/>
          </a:blip>
          <a:stretch>
            <a:fillRect/>
          </a:stretch>
        </p:blipFill>
        <p:spPr>
          <a:xfrm>
            <a:off x="5621692" y="4034576"/>
            <a:ext cx="586165" cy="686300"/>
          </a:xfrm>
          <a:prstGeom prst="rect">
            <a:avLst/>
          </a:prstGeom>
          <a:noFill/>
          <a:ln>
            <a:noFill/>
          </a:ln>
        </p:spPr>
      </p:pic>
      <p:pic>
        <p:nvPicPr>
          <p:cNvPr id="127" name="Google Shape;127;p28"/>
          <p:cNvPicPr preferRelativeResize="0"/>
          <p:nvPr/>
        </p:nvPicPr>
        <p:blipFill>
          <a:blip r:embed="rId7">
            <a:alphaModFix/>
          </a:blip>
          <a:stretch>
            <a:fillRect/>
          </a:stretch>
        </p:blipFill>
        <p:spPr>
          <a:xfrm>
            <a:off x="8404399" y="3624439"/>
            <a:ext cx="321850" cy="448425"/>
          </a:xfrm>
          <a:prstGeom prst="rect">
            <a:avLst/>
          </a:prstGeom>
          <a:noFill/>
          <a:ln>
            <a:noFill/>
          </a:ln>
        </p:spPr>
      </p:pic>
      <p:pic>
        <p:nvPicPr>
          <p:cNvPr id="128" name="Google Shape;128;p28"/>
          <p:cNvPicPr preferRelativeResize="0"/>
          <p:nvPr/>
        </p:nvPicPr>
        <p:blipFill>
          <a:blip r:embed="rId7">
            <a:alphaModFix/>
          </a:blip>
          <a:stretch>
            <a:fillRect/>
          </a:stretch>
        </p:blipFill>
        <p:spPr>
          <a:xfrm>
            <a:off x="8664593" y="3757882"/>
            <a:ext cx="321850" cy="4484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7"/>
          <p:cNvSpPr txBox="1"/>
          <p:nvPr>
            <p:ph type="title"/>
          </p:nvPr>
        </p:nvSpPr>
        <p:spPr>
          <a:xfrm>
            <a:off x="580550" y="205975"/>
            <a:ext cx="71430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Key Trends in Payments</a:t>
            </a:r>
            <a:endParaRPr/>
          </a:p>
        </p:txBody>
      </p:sp>
      <p:sp>
        <p:nvSpPr>
          <p:cNvPr id="191" name="Google Shape;191;p37"/>
          <p:cNvSpPr txBox="1"/>
          <p:nvPr>
            <p:ph idx="1" type="body"/>
          </p:nvPr>
        </p:nvSpPr>
        <p:spPr>
          <a:xfrm>
            <a:off x="580550" y="1352550"/>
            <a:ext cx="7406700" cy="3161700"/>
          </a:xfrm>
          <a:prstGeom prst="rect">
            <a:avLst/>
          </a:prstGeom>
        </p:spPr>
        <p:txBody>
          <a:bodyPr anchorCtr="0" anchor="t" bIns="0" lIns="0" spcFirstLastPara="1" rIns="0" wrap="square" tIns="0">
            <a:noAutofit/>
          </a:bodyPr>
          <a:lstStyle/>
          <a:p>
            <a:pPr indent="-342900" lvl="0" marL="457200" rtl="0" algn="l">
              <a:spcBef>
                <a:spcPts val="600"/>
              </a:spcBef>
              <a:spcAft>
                <a:spcPts val="0"/>
              </a:spcAft>
              <a:buSzPts val="1800"/>
              <a:buChar char="⬡"/>
            </a:pPr>
            <a:r>
              <a:rPr lang="en" sz="1800"/>
              <a:t>Digital Transformation</a:t>
            </a:r>
            <a:endParaRPr sz="1800"/>
          </a:p>
          <a:p>
            <a:pPr indent="-342900" lvl="1" marL="914400" rtl="0" algn="l">
              <a:spcBef>
                <a:spcPts val="0"/>
              </a:spcBef>
              <a:spcAft>
                <a:spcPts val="0"/>
              </a:spcAft>
              <a:buSzPts val="1800"/>
              <a:buChar char="∙"/>
            </a:pPr>
            <a:r>
              <a:rPr lang="en" sz="1800"/>
              <a:t>Shift from cash to digital payments (ex. Mobile wallets)</a:t>
            </a:r>
            <a:endParaRPr sz="1800"/>
          </a:p>
          <a:p>
            <a:pPr indent="-342900" lvl="0" marL="457200" rtl="0" algn="l">
              <a:spcBef>
                <a:spcPts val="0"/>
              </a:spcBef>
              <a:spcAft>
                <a:spcPts val="0"/>
              </a:spcAft>
              <a:buSzPts val="1800"/>
              <a:buChar char="⬡"/>
            </a:pPr>
            <a:r>
              <a:rPr lang="en" sz="1800"/>
              <a:t>Contactless Payments</a:t>
            </a:r>
            <a:endParaRPr sz="1800"/>
          </a:p>
          <a:p>
            <a:pPr indent="-342900" lvl="1" marL="914400" rtl="0" algn="l">
              <a:spcBef>
                <a:spcPts val="0"/>
              </a:spcBef>
              <a:spcAft>
                <a:spcPts val="0"/>
              </a:spcAft>
              <a:buSzPts val="1800"/>
              <a:buChar char="∙"/>
            </a:pPr>
            <a:r>
              <a:rPr lang="en" sz="1800"/>
              <a:t>Rise in NFC and QR code Payments</a:t>
            </a:r>
            <a:endParaRPr sz="1800"/>
          </a:p>
          <a:p>
            <a:pPr indent="-342900" lvl="0" marL="457200" rtl="0" algn="l">
              <a:spcBef>
                <a:spcPts val="0"/>
              </a:spcBef>
              <a:spcAft>
                <a:spcPts val="0"/>
              </a:spcAft>
              <a:buSzPts val="1800"/>
              <a:buChar char="⬡"/>
            </a:pPr>
            <a:r>
              <a:rPr lang="en" sz="1800"/>
              <a:t>Buy Now, Pay Later</a:t>
            </a:r>
            <a:endParaRPr sz="1800"/>
          </a:p>
          <a:p>
            <a:pPr indent="-342900" lvl="1" marL="914400" rtl="0" algn="l">
              <a:spcBef>
                <a:spcPts val="0"/>
              </a:spcBef>
              <a:spcAft>
                <a:spcPts val="0"/>
              </a:spcAft>
              <a:buSzPts val="1800"/>
              <a:buChar char="∙"/>
            </a:pPr>
            <a:r>
              <a:rPr lang="en" sz="1800"/>
              <a:t>Increasing </a:t>
            </a:r>
            <a:r>
              <a:rPr lang="en" sz="1800"/>
              <a:t>popularity</a:t>
            </a:r>
            <a:r>
              <a:rPr lang="en" sz="1800"/>
              <a:t> among consumers</a:t>
            </a:r>
            <a:endParaRPr sz="1800"/>
          </a:p>
          <a:p>
            <a:pPr indent="-342900" lvl="0" marL="457200" rtl="0" algn="l">
              <a:spcBef>
                <a:spcPts val="0"/>
              </a:spcBef>
              <a:spcAft>
                <a:spcPts val="0"/>
              </a:spcAft>
              <a:buSzPts val="1800"/>
              <a:buChar char="⬡"/>
            </a:pPr>
            <a:r>
              <a:rPr lang="en" sz="1800"/>
              <a:t>Blockchain &amp; </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8"/>
          <p:cNvSpPr txBox="1"/>
          <p:nvPr>
            <p:ph type="title"/>
          </p:nvPr>
        </p:nvSpPr>
        <p:spPr>
          <a:xfrm>
            <a:off x="580550" y="205975"/>
            <a:ext cx="71430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How Payment Systems Work </a:t>
            </a:r>
            <a:endParaRPr/>
          </a:p>
        </p:txBody>
      </p:sp>
      <p:sp>
        <p:nvSpPr>
          <p:cNvPr id="197" name="Google Shape;197;p38"/>
          <p:cNvSpPr txBox="1"/>
          <p:nvPr>
            <p:ph idx="1" type="body"/>
          </p:nvPr>
        </p:nvSpPr>
        <p:spPr>
          <a:xfrm>
            <a:off x="580550" y="1352550"/>
            <a:ext cx="7406700" cy="3161700"/>
          </a:xfrm>
          <a:prstGeom prst="rect">
            <a:avLst/>
          </a:prstGeom>
        </p:spPr>
        <p:txBody>
          <a:bodyPr anchorCtr="0" anchor="t" bIns="0" lIns="0" spcFirstLastPara="1" rIns="0" wrap="square" tIns="0">
            <a:noAutofit/>
          </a:bodyPr>
          <a:lstStyle/>
          <a:p>
            <a:pPr indent="-342900" lvl="0" marL="457200" rtl="0" algn="l">
              <a:spcBef>
                <a:spcPts val="600"/>
              </a:spcBef>
              <a:spcAft>
                <a:spcPts val="0"/>
              </a:spcAft>
              <a:buSzPts val="1800"/>
              <a:buChar char="⬡"/>
            </a:pPr>
            <a:r>
              <a:rPr lang="en" sz="1800"/>
              <a:t>Initiation</a:t>
            </a:r>
            <a:endParaRPr sz="1800"/>
          </a:p>
          <a:p>
            <a:pPr indent="-342900" lvl="1" marL="914400" rtl="0" algn="l">
              <a:spcBef>
                <a:spcPts val="0"/>
              </a:spcBef>
              <a:spcAft>
                <a:spcPts val="0"/>
              </a:spcAft>
              <a:buSzPts val="1800"/>
              <a:buChar char="∙"/>
            </a:pPr>
            <a:r>
              <a:rPr lang="en" sz="1800"/>
              <a:t>Customer initiates </a:t>
            </a:r>
            <a:r>
              <a:rPr lang="en" sz="1800"/>
              <a:t>payment (card, phone, etc.)</a:t>
            </a:r>
            <a:endParaRPr sz="1800"/>
          </a:p>
          <a:p>
            <a:pPr indent="-342900" lvl="0" marL="457200" rtl="0" algn="l">
              <a:spcBef>
                <a:spcPts val="0"/>
              </a:spcBef>
              <a:spcAft>
                <a:spcPts val="0"/>
              </a:spcAft>
              <a:buSzPts val="1800"/>
              <a:buChar char="⬡"/>
            </a:pPr>
            <a:r>
              <a:rPr lang="en" sz="1800"/>
              <a:t>Authorization</a:t>
            </a:r>
            <a:endParaRPr sz="1800"/>
          </a:p>
          <a:p>
            <a:pPr indent="-342900" lvl="1" marL="914400" rtl="0" algn="l">
              <a:spcBef>
                <a:spcPts val="0"/>
              </a:spcBef>
              <a:spcAft>
                <a:spcPts val="0"/>
              </a:spcAft>
              <a:buSzPts val="1800"/>
              <a:buChar char="∙"/>
            </a:pPr>
            <a:r>
              <a:rPr lang="en" sz="1800"/>
              <a:t>Payment processor requests approval from bank </a:t>
            </a:r>
            <a:endParaRPr sz="1800"/>
          </a:p>
          <a:p>
            <a:pPr indent="-342900" lvl="0" marL="457200" rtl="0" algn="l">
              <a:spcBef>
                <a:spcPts val="0"/>
              </a:spcBef>
              <a:spcAft>
                <a:spcPts val="0"/>
              </a:spcAft>
              <a:buSzPts val="1800"/>
              <a:buChar char="⬡"/>
            </a:pPr>
            <a:r>
              <a:rPr lang="en" sz="1800"/>
              <a:t>Clearing</a:t>
            </a:r>
            <a:endParaRPr sz="1800"/>
          </a:p>
          <a:p>
            <a:pPr indent="-342900" lvl="1" marL="914400" rtl="0" algn="l">
              <a:spcBef>
                <a:spcPts val="0"/>
              </a:spcBef>
              <a:spcAft>
                <a:spcPts val="0"/>
              </a:spcAft>
              <a:buSzPts val="1800"/>
              <a:buChar char="∙"/>
            </a:pPr>
            <a:r>
              <a:rPr lang="en" sz="1800"/>
              <a:t>Transaction details sent between bank networks</a:t>
            </a:r>
            <a:endParaRPr sz="1800"/>
          </a:p>
          <a:p>
            <a:pPr indent="-342900" lvl="0" marL="457200" rtl="0" algn="l">
              <a:spcBef>
                <a:spcPts val="0"/>
              </a:spcBef>
              <a:spcAft>
                <a:spcPts val="0"/>
              </a:spcAft>
              <a:buSzPts val="1800"/>
              <a:buChar char="⬡"/>
            </a:pPr>
            <a:r>
              <a:rPr lang="en" sz="1800"/>
              <a:t>Settlement</a:t>
            </a:r>
            <a:endParaRPr sz="1800"/>
          </a:p>
          <a:p>
            <a:pPr indent="-342900" lvl="1" marL="914400" rtl="0" algn="l">
              <a:spcBef>
                <a:spcPts val="0"/>
              </a:spcBef>
              <a:spcAft>
                <a:spcPts val="0"/>
              </a:spcAft>
              <a:buSzPts val="1800"/>
              <a:buChar char="∙"/>
            </a:pPr>
            <a:r>
              <a:rPr lang="en" sz="1800"/>
              <a:t>Funds transferred to merchant’s account</a:t>
            </a:r>
            <a:endParaRPr sz="1800"/>
          </a:p>
        </p:txBody>
      </p:sp>
      <p:pic>
        <p:nvPicPr>
          <p:cNvPr id="198" name="Google Shape;198;p38"/>
          <p:cNvPicPr preferRelativeResize="0"/>
          <p:nvPr/>
        </p:nvPicPr>
        <p:blipFill>
          <a:blip r:embed="rId3">
            <a:alphaModFix/>
          </a:blip>
          <a:stretch>
            <a:fillRect/>
          </a:stretch>
        </p:blipFill>
        <p:spPr>
          <a:xfrm>
            <a:off x="6782124" y="1782951"/>
            <a:ext cx="1812726" cy="21533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9"/>
          <p:cNvSpPr txBox="1"/>
          <p:nvPr>
            <p:ph type="title"/>
          </p:nvPr>
        </p:nvSpPr>
        <p:spPr>
          <a:xfrm>
            <a:off x="580550" y="205975"/>
            <a:ext cx="71430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Major Players</a:t>
            </a:r>
            <a:endParaRPr/>
          </a:p>
        </p:txBody>
      </p:sp>
      <p:sp>
        <p:nvSpPr>
          <p:cNvPr id="204" name="Google Shape;204;p39"/>
          <p:cNvSpPr txBox="1"/>
          <p:nvPr>
            <p:ph idx="1" type="body"/>
          </p:nvPr>
        </p:nvSpPr>
        <p:spPr>
          <a:xfrm>
            <a:off x="580550" y="1352550"/>
            <a:ext cx="7406700" cy="3161700"/>
          </a:xfrm>
          <a:prstGeom prst="rect">
            <a:avLst/>
          </a:prstGeom>
        </p:spPr>
        <p:txBody>
          <a:bodyPr anchorCtr="0" anchor="t" bIns="0" lIns="0" spcFirstLastPara="1" rIns="0" wrap="square" tIns="0">
            <a:noAutofit/>
          </a:bodyPr>
          <a:lstStyle/>
          <a:p>
            <a:pPr indent="-342900" lvl="0" marL="457200" rtl="0" algn="l">
              <a:spcBef>
                <a:spcPts val="600"/>
              </a:spcBef>
              <a:spcAft>
                <a:spcPts val="0"/>
              </a:spcAft>
              <a:buSzPts val="1800"/>
              <a:buChar char="⬡"/>
            </a:pPr>
            <a:r>
              <a:rPr lang="en" sz="1800"/>
              <a:t>Networks</a:t>
            </a:r>
            <a:endParaRPr sz="1800"/>
          </a:p>
          <a:p>
            <a:pPr indent="-342900" lvl="1" marL="914400" rtl="0" algn="l">
              <a:spcBef>
                <a:spcPts val="0"/>
              </a:spcBef>
              <a:spcAft>
                <a:spcPts val="0"/>
              </a:spcAft>
              <a:buSzPts val="1800"/>
              <a:buChar char="∙"/>
            </a:pPr>
            <a:r>
              <a:rPr lang="en" sz="1800"/>
              <a:t>Visa, Mastercard, American Express</a:t>
            </a:r>
            <a:endParaRPr sz="1800"/>
          </a:p>
          <a:p>
            <a:pPr indent="-342900" lvl="0" marL="457200" rtl="0" algn="l">
              <a:spcBef>
                <a:spcPts val="0"/>
              </a:spcBef>
              <a:spcAft>
                <a:spcPts val="0"/>
              </a:spcAft>
              <a:buSzPts val="1800"/>
              <a:buChar char="⬡"/>
            </a:pPr>
            <a:r>
              <a:rPr lang="en" sz="1800"/>
              <a:t>Processors</a:t>
            </a:r>
            <a:endParaRPr sz="1800"/>
          </a:p>
          <a:p>
            <a:pPr indent="-342900" lvl="1" marL="914400" rtl="0" algn="l">
              <a:spcBef>
                <a:spcPts val="0"/>
              </a:spcBef>
              <a:spcAft>
                <a:spcPts val="0"/>
              </a:spcAft>
              <a:buSzPts val="1800"/>
              <a:buChar char="∙"/>
            </a:pPr>
            <a:r>
              <a:rPr lang="en" sz="1800"/>
              <a:t>Stripe, Square, Adyen</a:t>
            </a:r>
            <a:endParaRPr sz="1800"/>
          </a:p>
          <a:p>
            <a:pPr indent="-342900" lvl="0" marL="457200" rtl="0" algn="l">
              <a:spcBef>
                <a:spcPts val="0"/>
              </a:spcBef>
              <a:spcAft>
                <a:spcPts val="0"/>
              </a:spcAft>
              <a:buSzPts val="1800"/>
              <a:buChar char="⬡"/>
            </a:pPr>
            <a:r>
              <a:rPr lang="en" sz="1800"/>
              <a:t>FinTechs</a:t>
            </a:r>
            <a:endParaRPr sz="1800"/>
          </a:p>
          <a:p>
            <a:pPr indent="-342900" lvl="1" marL="914400" rtl="0" algn="l">
              <a:spcBef>
                <a:spcPts val="0"/>
              </a:spcBef>
              <a:spcAft>
                <a:spcPts val="0"/>
              </a:spcAft>
              <a:buSzPts val="1800"/>
              <a:buChar char="∙"/>
            </a:pPr>
            <a:r>
              <a:rPr lang="en" sz="1800"/>
              <a:t>PayPal, Venmo, Apple Pay, Cash App</a:t>
            </a:r>
            <a:endParaRPr sz="1800"/>
          </a:p>
          <a:p>
            <a:pPr indent="-342900" lvl="0" marL="457200" rtl="0" algn="l">
              <a:spcBef>
                <a:spcPts val="0"/>
              </a:spcBef>
              <a:spcAft>
                <a:spcPts val="0"/>
              </a:spcAft>
              <a:buSzPts val="1800"/>
              <a:buChar char="⬡"/>
            </a:pPr>
            <a:r>
              <a:rPr lang="en" sz="1800"/>
              <a:t>Banks</a:t>
            </a:r>
            <a:endParaRPr sz="1800"/>
          </a:p>
          <a:p>
            <a:pPr indent="-342900" lvl="1" marL="914400" rtl="0" algn="l">
              <a:spcBef>
                <a:spcPts val="0"/>
              </a:spcBef>
              <a:spcAft>
                <a:spcPts val="0"/>
              </a:spcAft>
              <a:buSzPts val="1800"/>
              <a:buChar char="∙"/>
            </a:pPr>
            <a:r>
              <a:rPr lang="en" sz="1800"/>
              <a:t>JP Morgan Chase, Wells Fargo</a:t>
            </a:r>
            <a:endParaRPr sz="1800"/>
          </a:p>
        </p:txBody>
      </p:sp>
      <p:pic>
        <p:nvPicPr>
          <p:cNvPr id="205" name="Google Shape;205;p39"/>
          <p:cNvPicPr preferRelativeResize="0"/>
          <p:nvPr/>
        </p:nvPicPr>
        <p:blipFill>
          <a:blip r:embed="rId3">
            <a:alphaModFix/>
          </a:blip>
          <a:stretch>
            <a:fillRect/>
          </a:stretch>
        </p:blipFill>
        <p:spPr>
          <a:xfrm>
            <a:off x="6321189" y="376366"/>
            <a:ext cx="2014051" cy="1131125"/>
          </a:xfrm>
          <a:prstGeom prst="rect">
            <a:avLst/>
          </a:prstGeom>
          <a:noFill/>
          <a:ln>
            <a:noFill/>
          </a:ln>
        </p:spPr>
      </p:pic>
      <p:pic>
        <p:nvPicPr>
          <p:cNvPr id="206" name="Google Shape;206;p39"/>
          <p:cNvPicPr preferRelativeResize="0"/>
          <p:nvPr/>
        </p:nvPicPr>
        <p:blipFill>
          <a:blip r:embed="rId4">
            <a:alphaModFix/>
          </a:blip>
          <a:stretch>
            <a:fillRect/>
          </a:stretch>
        </p:blipFill>
        <p:spPr>
          <a:xfrm>
            <a:off x="6072331" y="1562550"/>
            <a:ext cx="2511775" cy="2211298"/>
          </a:xfrm>
          <a:prstGeom prst="rect">
            <a:avLst/>
          </a:prstGeom>
          <a:noFill/>
          <a:ln>
            <a:noFill/>
          </a:ln>
        </p:spPr>
      </p:pic>
      <p:pic>
        <p:nvPicPr>
          <p:cNvPr id="207" name="Google Shape;207;p39"/>
          <p:cNvPicPr preferRelativeResize="0"/>
          <p:nvPr/>
        </p:nvPicPr>
        <p:blipFill>
          <a:blip r:embed="rId5">
            <a:alphaModFix/>
          </a:blip>
          <a:stretch>
            <a:fillRect/>
          </a:stretch>
        </p:blipFill>
        <p:spPr>
          <a:xfrm>
            <a:off x="6246498" y="3828900"/>
            <a:ext cx="2163426" cy="1220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40"/>
          <p:cNvSpPr txBox="1"/>
          <p:nvPr>
            <p:ph type="title"/>
          </p:nvPr>
        </p:nvSpPr>
        <p:spPr>
          <a:xfrm>
            <a:off x="580550" y="205975"/>
            <a:ext cx="71430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Opportunities &amp; Challenges</a:t>
            </a:r>
            <a:endParaRPr/>
          </a:p>
        </p:txBody>
      </p:sp>
      <p:sp>
        <p:nvSpPr>
          <p:cNvPr id="213" name="Google Shape;213;p40"/>
          <p:cNvSpPr txBox="1"/>
          <p:nvPr>
            <p:ph idx="1" type="body"/>
          </p:nvPr>
        </p:nvSpPr>
        <p:spPr>
          <a:xfrm>
            <a:off x="580550" y="1352550"/>
            <a:ext cx="7406700" cy="3161700"/>
          </a:xfrm>
          <a:prstGeom prst="rect">
            <a:avLst/>
          </a:prstGeom>
        </p:spPr>
        <p:txBody>
          <a:bodyPr anchorCtr="0" anchor="t" bIns="0" lIns="0" spcFirstLastPara="1" rIns="0" wrap="square" tIns="0">
            <a:noAutofit/>
          </a:bodyPr>
          <a:lstStyle/>
          <a:p>
            <a:pPr indent="-342900" lvl="0" marL="457200" rtl="0" algn="l">
              <a:spcBef>
                <a:spcPts val="600"/>
              </a:spcBef>
              <a:spcAft>
                <a:spcPts val="0"/>
              </a:spcAft>
              <a:buSzPts val="1800"/>
              <a:buChar char="⬡"/>
            </a:pPr>
            <a:r>
              <a:rPr lang="en" sz="1800"/>
              <a:t>Opportunities</a:t>
            </a:r>
            <a:endParaRPr sz="1800"/>
          </a:p>
          <a:p>
            <a:pPr indent="-342900" lvl="1" marL="914400" rtl="0" algn="l">
              <a:spcBef>
                <a:spcPts val="0"/>
              </a:spcBef>
              <a:spcAft>
                <a:spcPts val="0"/>
              </a:spcAft>
              <a:buSzPts val="1800"/>
              <a:buChar char="∙"/>
            </a:pPr>
            <a:r>
              <a:rPr lang="en" sz="1800"/>
              <a:t>Expanding in emerging markets</a:t>
            </a:r>
            <a:endParaRPr sz="1800"/>
          </a:p>
          <a:p>
            <a:pPr indent="-342900" lvl="1" marL="914400" rtl="0" algn="l">
              <a:spcBef>
                <a:spcPts val="0"/>
              </a:spcBef>
              <a:spcAft>
                <a:spcPts val="0"/>
              </a:spcAft>
              <a:buSzPts val="1800"/>
              <a:buChar char="∙"/>
            </a:pPr>
            <a:r>
              <a:rPr lang="en" sz="1800"/>
              <a:t>Integration with AI and machine learning for fraud </a:t>
            </a:r>
            <a:r>
              <a:rPr lang="en" sz="1800"/>
              <a:t>detection</a:t>
            </a:r>
            <a:endParaRPr sz="1800"/>
          </a:p>
          <a:p>
            <a:pPr indent="-342900" lvl="1" marL="914400" rtl="0" algn="l">
              <a:spcBef>
                <a:spcPts val="0"/>
              </a:spcBef>
              <a:spcAft>
                <a:spcPts val="0"/>
              </a:spcAft>
              <a:buSzPts val="1800"/>
              <a:buChar char="∙"/>
            </a:pPr>
            <a:r>
              <a:rPr lang="en" sz="1800"/>
              <a:t>Cross-border and multi-currency payment solutions</a:t>
            </a:r>
            <a:endParaRPr sz="1800"/>
          </a:p>
          <a:p>
            <a:pPr indent="-342900" lvl="0" marL="457200" rtl="0" algn="l">
              <a:spcBef>
                <a:spcPts val="0"/>
              </a:spcBef>
              <a:spcAft>
                <a:spcPts val="0"/>
              </a:spcAft>
              <a:buSzPts val="1800"/>
              <a:buChar char="⬡"/>
            </a:pPr>
            <a:r>
              <a:rPr lang="en" sz="1800"/>
              <a:t>Challenges</a:t>
            </a:r>
            <a:endParaRPr sz="1800"/>
          </a:p>
          <a:p>
            <a:pPr indent="-342900" lvl="1" marL="914400" rtl="0" algn="l">
              <a:spcBef>
                <a:spcPts val="0"/>
              </a:spcBef>
              <a:spcAft>
                <a:spcPts val="0"/>
              </a:spcAft>
              <a:buSzPts val="1800"/>
              <a:buChar char="∙"/>
            </a:pPr>
            <a:r>
              <a:rPr lang="en" sz="1800"/>
              <a:t>Regulatory hurdles</a:t>
            </a:r>
            <a:endParaRPr sz="1800"/>
          </a:p>
          <a:p>
            <a:pPr indent="-342900" lvl="1" marL="914400" rtl="0" algn="l">
              <a:spcBef>
                <a:spcPts val="0"/>
              </a:spcBef>
              <a:spcAft>
                <a:spcPts val="0"/>
              </a:spcAft>
              <a:buSzPts val="1800"/>
              <a:buChar char="∙"/>
            </a:pPr>
            <a:r>
              <a:rPr lang="en" sz="1800"/>
              <a:t>Cybersecurity and fraud risks</a:t>
            </a:r>
            <a:endParaRPr sz="1800"/>
          </a:p>
          <a:p>
            <a:pPr indent="-342900" lvl="1" marL="914400" rtl="0" algn="l">
              <a:spcBef>
                <a:spcPts val="0"/>
              </a:spcBef>
              <a:spcAft>
                <a:spcPts val="0"/>
              </a:spcAft>
              <a:buSzPts val="1800"/>
              <a:buChar char="∙"/>
            </a:pPr>
            <a:r>
              <a:rPr lang="en" sz="1800"/>
              <a:t>High competition and evolving customer expectations</a:t>
            </a:r>
            <a:endParaRPr sz="1800"/>
          </a:p>
        </p:txBody>
      </p:sp>
      <p:pic>
        <p:nvPicPr>
          <p:cNvPr id="214" name="Google Shape;214;p40"/>
          <p:cNvPicPr preferRelativeResize="0"/>
          <p:nvPr/>
        </p:nvPicPr>
        <p:blipFill>
          <a:blip r:embed="rId3">
            <a:alphaModFix/>
          </a:blip>
          <a:stretch>
            <a:fillRect/>
          </a:stretch>
        </p:blipFill>
        <p:spPr>
          <a:xfrm>
            <a:off x="6869525" y="599050"/>
            <a:ext cx="2096051" cy="1174949"/>
          </a:xfrm>
          <a:prstGeom prst="rect">
            <a:avLst/>
          </a:prstGeom>
          <a:noFill/>
          <a:ln>
            <a:noFill/>
          </a:ln>
        </p:spPr>
      </p:pic>
      <p:pic>
        <p:nvPicPr>
          <p:cNvPr id="215" name="Google Shape;215;p40"/>
          <p:cNvPicPr preferRelativeResize="0"/>
          <p:nvPr/>
        </p:nvPicPr>
        <p:blipFill>
          <a:blip r:embed="rId4">
            <a:alphaModFix/>
          </a:blip>
          <a:stretch>
            <a:fillRect/>
          </a:stretch>
        </p:blipFill>
        <p:spPr>
          <a:xfrm>
            <a:off x="7189475" y="3560335"/>
            <a:ext cx="1713100" cy="128924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41"/>
          <p:cNvSpPr txBox="1"/>
          <p:nvPr>
            <p:ph type="title"/>
          </p:nvPr>
        </p:nvSpPr>
        <p:spPr>
          <a:xfrm>
            <a:off x="580550" y="205975"/>
            <a:ext cx="71430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Future of Payments</a:t>
            </a:r>
            <a:endParaRPr/>
          </a:p>
        </p:txBody>
      </p:sp>
      <p:sp>
        <p:nvSpPr>
          <p:cNvPr id="221" name="Google Shape;221;p41"/>
          <p:cNvSpPr txBox="1"/>
          <p:nvPr>
            <p:ph idx="1" type="body"/>
          </p:nvPr>
        </p:nvSpPr>
        <p:spPr>
          <a:xfrm>
            <a:off x="580550" y="1352550"/>
            <a:ext cx="7406700" cy="3161700"/>
          </a:xfrm>
          <a:prstGeom prst="rect">
            <a:avLst/>
          </a:prstGeom>
        </p:spPr>
        <p:txBody>
          <a:bodyPr anchorCtr="0" anchor="t" bIns="0" lIns="0" spcFirstLastPara="1" rIns="0" wrap="square" tIns="0">
            <a:noAutofit/>
          </a:bodyPr>
          <a:lstStyle/>
          <a:p>
            <a:pPr indent="-342900" lvl="0" marL="457200" rtl="0" algn="l">
              <a:spcBef>
                <a:spcPts val="600"/>
              </a:spcBef>
              <a:spcAft>
                <a:spcPts val="0"/>
              </a:spcAft>
              <a:buSzPts val="1800"/>
              <a:buChar char="⬡"/>
            </a:pPr>
            <a:r>
              <a:rPr lang="en" sz="1800"/>
              <a:t>Emerging Technologies</a:t>
            </a:r>
            <a:endParaRPr sz="1800"/>
          </a:p>
          <a:p>
            <a:pPr indent="-342900" lvl="1" marL="914400" rtl="0" algn="l">
              <a:spcBef>
                <a:spcPts val="0"/>
              </a:spcBef>
              <a:spcAft>
                <a:spcPts val="0"/>
              </a:spcAft>
              <a:buSzPts val="1800"/>
              <a:buChar char="∙"/>
            </a:pPr>
            <a:r>
              <a:rPr lang="en" sz="1800"/>
              <a:t>AI, Blockchain, Internet of Things for seamless transactions</a:t>
            </a:r>
            <a:endParaRPr sz="1800"/>
          </a:p>
          <a:p>
            <a:pPr indent="-342900" lvl="0" marL="457200" rtl="0" algn="l">
              <a:spcBef>
                <a:spcPts val="0"/>
              </a:spcBef>
              <a:spcAft>
                <a:spcPts val="0"/>
              </a:spcAft>
              <a:buSzPts val="1800"/>
              <a:buChar char="⬡"/>
            </a:pPr>
            <a:r>
              <a:rPr lang="en" sz="1800"/>
              <a:t>Personalized Experiences</a:t>
            </a:r>
            <a:endParaRPr sz="1800"/>
          </a:p>
          <a:p>
            <a:pPr indent="-342900" lvl="1" marL="914400" rtl="0" algn="l">
              <a:spcBef>
                <a:spcPts val="0"/>
              </a:spcBef>
              <a:spcAft>
                <a:spcPts val="0"/>
              </a:spcAft>
              <a:buSzPts val="1800"/>
              <a:buChar char="∙"/>
            </a:pPr>
            <a:r>
              <a:rPr lang="en" sz="1800"/>
              <a:t>Using data analytics to tailor customer experiences</a:t>
            </a:r>
            <a:endParaRPr sz="1800"/>
          </a:p>
          <a:p>
            <a:pPr indent="-342900" lvl="0" marL="457200" rtl="0" algn="l">
              <a:spcBef>
                <a:spcPts val="0"/>
              </a:spcBef>
              <a:spcAft>
                <a:spcPts val="0"/>
              </a:spcAft>
              <a:buSzPts val="1800"/>
              <a:buChar char="⬡"/>
            </a:pPr>
            <a:r>
              <a:rPr lang="en" sz="1800"/>
              <a:t>Sustainable Payments </a:t>
            </a:r>
            <a:endParaRPr sz="1800"/>
          </a:p>
          <a:p>
            <a:pPr indent="-342900" lvl="1" marL="914400" rtl="0" algn="l">
              <a:spcBef>
                <a:spcPts val="0"/>
              </a:spcBef>
              <a:spcAft>
                <a:spcPts val="0"/>
              </a:spcAft>
              <a:buSzPts val="1800"/>
              <a:buChar char="∙"/>
            </a:pPr>
            <a:r>
              <a:rPr lang="en" sz="1800"/>
              <a:t>Focus on eco-friendly payment methods</a:t>
            </a:r>
            <a:endParaRPr sz="1800"/>
          </a:p>
        </p:txBody>
      </p:sp>
      <p:pic>
        <p:nvPicPr>
          <p:cNvPr id="222" name="Google Shape;222;p41"/>
          <p:cNvPicPr preferRelativeResize="0"/>
          <p:nvPr/>
        </p:nvPicPr>
        <p:blipFill>
          <a:blip r:embed="rId3">
            <a:alphaModFix/>
          </a:blip>
          <a:stretch>
            <a:fillRect/>
          </a:stretch>
        </p:blipFill>
        <p:spPr>
          <a:xfrm>
            <a:off x="529325" y="3547316"/>
            <a:ext cx="2347400" cy="1173700"/>
          </a:xfrm>
          <a:prstGeom prst="rect">
            <a:avLst/>
          </a:prstGeom>
          <a:noFill/>
          <a:ln>
            <a:noFill/>
          </a:ln>
        </p:spPr>
      </p:pic>
      <p:pic>
        <p:nvPicPr>
          <p:cNvPr id="223" name="Google Shape;223;p41"/>
          <p:cNvPicPr preferRelativeResize="0"/>
          <p:nvPr/>
        </p:nvPicPr>
        <p:blipFill>
          <a:blip r:embed="rId4">
            <a:alphaModFix/>
          </a:blip>
          <a:stretch>
            <a:fillRect/>
          </a:stretch>
        </p:blipFill>
        <p:spPr>
          <a:xfrm>
            <a:off x="3483213" y="3438176"/>
            <a:ext cx="2177577" cy="1542801"/>
          </a:xfrm>
          <a:prstGeom prst="rect">
            <a:avLst/>
          </a:prstGeom>
          <a:noFill/>
          <a:ln>
            <a:noFill/>
          </a:ln>
        </p:spPr>
      </p:pic>
      <p:pic>
        <p:nvPicPr>
          <p:cNvPr id="224" name="Google Shape;224;p41"/>
          <p:cNvPicPr preferRelativeResize="0"/>
          <p:nvPr/>
        </p:nvPicPr>
        <p:blipFill>
          <a:blip r:embed="rId5">
            <a:alphaModFix/>
          </a:blip>
          <a:stretch>
            <a:fillRect/>
          </a:stretch>
        </p:blipFill>
        <p:spPr>
          <a:xfrm>
            <a:off x="5951574" y="3480006"/>
            <a:ext cx="2741451" cy="14591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42"/>
          <p:cNvSpPr txBox="1"/>
          <p:nvPr>
            <p:ph type="ctrTitle"/>
          </p:nvPr>
        </p:nvSpPr>
        <p:spPr>
          <a:xfrm>
            <a:off x="685800" y="1659550"/>
            <a:ext cx="46425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3200"/>
              <a:t>Pitch</a:t>
            </a:r>
            <a:endParaRPr/>
          </a:p>
        </p:txBody>
      </p:sp>
      <p:pic>
        <p:nvPicPr>
          <p:cNvPr id="230" name="Google Shape;230;p42"/>
          <p:cNvPicPr preferRelativeResize="0"/>
          <p:nvPr/>
        </p:nvPicPr>
        <p:blipFill>
          <a:blip r:embed="rId3">
            <a:alphaModFix/>
          </a:blip>
          <a:stretch>
            <a:fillRect/>
          </a:stretch>
        </p:blipFill>
        <p:spPr>
          <a:xfrm>
            <a:off x="5722705" y="2045304"/>
            <a:ext cx="2219340" cy="1159800"/>
          </a:xfrm>
          <a:prstGeom prst="rect">
            <a:avLst/>
          </a:prstGeom>
          <a:noFill/>
          <a:ln>
            <a:noFill/>
          </a:ln>
        </p:spPr>
      </p:pic>
      <p:pic>
        <p:nvPicPr>
          <p:cNvPr id="231" name="Google Shape;231;p42"/>
          <p:cNvPicPr preferRelativeResize="0"/>
          <p:nvPr/>
        </p:nvPicPr>
        <p:blipFill>
          <a:blip r:embed="rId4">
            <a:alphaModFix/>
          </a:blip>
          <a:stretch>
            <a:fillRect/>
          </a:stretch>
        </p:blipFill>
        <p:spPr>
          <a:xfrm>
            <a:off x="5790680" y="2449022"/>
            <a:ext cx="145275" cy="423000"/>
          </a:xfrm>
          <a:prstGeom prst="rect">
            <a:avLst/>
          </a:prstGeom>
          <a:noFill/>
          <a:ln>
            <a:noFill/>
          </a:ln>
        </p:spPr>
      </p:pic>
      <p:pic>
        <p:nvPicPr>
          <p:cNvPr id="232" name="Google Shape;232;p42"/>
          <p:cNvPicPr preferRelativeResize="0"/>
          <p:nvPr/>
        </p:nvPicPr>
        <p:blipFill>
          <a:blip r:embed="rId5">
            <a:alphaModFix/>
          </a:blip>
          <a:stretch>
            <a:fillRect/>
          </a:stretch>
        </p:blipFill>
        <p:spPr>
          <a:xfrm>
            <a:off x="6336726" y="1313702"/>
            <a:ext cx="1032700" cy="12091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36" name="Shape 236"/>
        <p:cNvGrpSpPr/>
        <p:nvPr/>
      </p:nvGrpSpPr>
      <p:grpSpPr>
        <a:xfrm>
          <a:off x="0" y="0"/>
          <a:ext cx="0" cy="0"/>
          <a:chOff x="0" y="0"/>
          <a:chExt cx="0" cy="0"/>
        </a:xfrm>
      </p:grpSpPr>
      <p:sp>
        <p:nvSpPr>
          <p:cNvPr id="237" name="Google Shape;237;p43"/>
          <p:cNvSpPr txBox="1"/>
          <p:nvPr>
            <p:ph type="ctrTitle"/>
          </p:nvPr>
        </p:nvSpPr>
        <p:spPr>
          <a:xfrm>
            <a:off x="897663" y="2492588"/>
            <a:ext cx="7499400" cy="567000"/>
          </a:xfrm>
          <a:prstGeom prst="rect">
            <a:avLst/>
          </a:prstGeom>
          <a:noFill/>
          <a:ln>
            <a:noFill/>
          </a:ln>
        </p:spPr>
        <p:txBody>
          <a:bodyPr anchorCtr="0" anchor="b" bIns="0" lIns="0" spcFirstLastPara="1" rIns="0" wrap="square" tIns="0">
            <a:normAutofit fontScale="90000"/>
          </a:bodyPr>
          <a:lstStyle/>
          <a:p>
            <a:pPr indent="0" lvl="0" marL="0" marR="0" rtl="0" algn="l">
              <a:lnSpc>
                <a:spcPct val="95000"/>
              </a:lnSpc>
              <a:spcBef>
                <a:spcPts val="0"/>
              </a:spcBef>
              <a:spcAft>
                <a:spcPts val="0"/>
              </a:spcAft>
              <a:buClr>
                <a:srgbClr val="FF0000"/>
              </a:buClr>
              <a:buFont typeface="Arial"/>
              <a:buNone/>
            </a:pPr>
            <a:r>
              <a:t/>
            </a:r>
            <a:endParaRPr b="1" sz="3000">
              <a:latin typeface="Garamond"/>
              <a:ea typeface="Garamond"/>
              <a:cs typeface="Garamond"/>
              <a:sym typeface="Garamond"/>
            </a:endParaRPr>
          </a:p>
          <a:p>
            <a:pPr indent="0" lvl="0" marL="0" marR="0" rtl="0" algn="l">
              <a:lnSpc>
                <a:spcPct val="95000"/>
              </a:lnSpc>
              <a:spcBef>
                <a:spcPts val="0"/>
              </a:spcBef>
              <a:spcAft>
                <a:spcPts val="0"/>
              </a:spcAft>
              <a:buClr>
                <a:srgbClr val="FF0000"/>
              </a:buClr>
              <a:buFont typeface="Arial"/>
              <a:buNone/>
            </a:pPr>
            <a:r>
              <a:t/>
            </a:r>
            <a:endParaRPr b="1" sz="3000">
              <a:latin typeface="Garamond"/>
              <a:ea typeface="Garamond"/>
              <a:cs typeface="Garamond"/>
              <a:sym typeface="Garamond"/>
            </a:endParaRPr>
          </a:p>
          <a:p>
            <a:pPr indent="0" lvl="0" marL="0" marR="0" rtl="0" algn="l">
              <a:lnSpc>
                <a:spcPct val="95000"/>
              </a:lnSpc>
              <a:spcBef>
                <a:spcPts val="0"/>
              </a:spcBef>
              <a:spcAft>
                <a:spcPts val="0"/>
              </a:spcAft>
              <a:buClr>
                <a:srgbClr val="FF0000"/>
              </a:buClr>
              <a:buFont typeface="Arial"/>
              <a:buNone/>
            </a:pPr>
            <a:r>
              <a:rPr b="1" lang="en" sz="3000">
                <a:latin typeface="Garamond"/>
                <a:ea typeface="Garamond"/>
                <a:cs typeface="Garamond"/>
                <a:sym typeface="Garamond"/>
              </a:rPr>
              <a:t>Corpay Inc.</a:t>
            </a:r>
            <a:br>
              <a:rPr b="1" lang="en" sz="3000">
                <a:latin typeface="Garamond"/>
                <a:ea typeface="Garamond"/>
                <a:cs typeface="Garamond"/>
                <a:sym typeface="Garamond"/>
              </a:rPr>
            </a:br>
            <a:r>
              <a:rPr b="1" i="0" lang="en" sz="3000" u="none" cap="none" strike="noStrike">
                <a:latin typeface="Garamond"/>
                <a:ea typeface="Garamond"/>
                <a:cs typeface="Garamond"/>
                <a:sym typeface="Garamond"/>
              </a:rPr>
              <a:t>(</a:t>
            </a:r>
            <a:r>
              <a:rPr b="1" lang="en" sz="3000">
                <a:latin typeface="Garamond"/>
                <a:ea typeface="Garamond"/>
                <a:cs typeface="Garamond"/>
                <a:sym typeface="Garamond"/>
              </a:rPr>
              <a:t>NYSE: CPAY</a:t>
            </a:r>
            <a:r>
              <a:rPr b="1" i="0" lang="en" sz="3000" u="none" cap="none" strike="noStrike">
                <a:latin typeface="Garamond"/>
                <a:ea typeface="Garamond"/>
                <a:cs typeface="Garamond"/>
                <a:sym typeface="Garamond"/>
              </a:rPr>
              <a:t>)</a:t>
            </a:r>
            <a:endParaRPr b="1" i="0" sz="3000" u="none" cap="none" strike="noStrike">
              <a:latin typeface="Garamond"/>
              <a:ea typeface="Garamond"/>
              <a:cs typeface="Garamond"/>
              <a:sym typeface="Garamond"/>
            </a:endParaRPr>
          </a:p>
        </p:txBody>
      </p:sp>
      <p:sp>
        <p:nvSpPr>
          <p:cNvPr id="238" name="Google Shape;238;p43"/>
          <p:cNvSpPr txBox="1"/>
          <p:nvPr>
            <p:ph idx="1" type="subTitle"/>
          </p:nvPr>
        </p:nvSpPr>
        <p:spPr>
          <a:xfrm>
            <a:off x="897652" y="3230885"/>
            <a:ext cx="7110900" cy="651600"/>
          </a:xfrm>
          <a:prstGeom prst="rect">
            <a:avLst/>
          </a:prstGeom>
          <a:noFill/>
          <a:ln>
            <a:noFill/>
          </a:ln>
        </p:spPr>
        <p:txBody>
          <a:bodyPr anchorCtr="0" anchor="t" bIns="0" lIns="0" spcFirstLastPara="1" rIns="0" wrap="square" tIns="0">
            <a:normAutofit lnSpcReduction="20000"/>
          </a:bodyPr>
          <a:lstStyle/>
          <a:p>
            <a:pPr indent="0" lvl="0" marL="0" marR="0" rtl="0" algn="l">
              <a:lnSpc>
                <a:spcPct val="95000"/>
              </a:lnSpc>
              <a:spcBef>
                <a:spcPts val="0"/>
              </a:spcBef>
              <a:spcAft>
                <a:spcPts val="0"/>
              </a:spcAft>
              <a:buClr>
                <a:srgbClr val="FF0000"/>
              </a:buClr>
              <a:buFont typeface="Arial"/>
              <a:buNone/>
            </a:pPr>
            <a:r>
              <a:rPr b="1" lang="en" sz="1800">
                <a:solidFill>
                  <a:srgbClr val="0D0D0D"/>
                </a:solidFill>
                <a:latin typeface="Garamond"/>
                <a:ea typeface="Garamond"/>
                <a:cs typeface="Garamond"/>
                <a:sym typeface="Garamond"/>
              </a:rPr>
              <a:t>Fintech@Brown</a:t>
            </a:r>
            <a:endParaRPr b="1" i="0" sz="3400" u="none" cap="none" strike="noStrike">
              <a:solidFill>
                <a:srgbClr val="0D0D0D"/>
              </a:solidFill>
              <a:latin typeface="Garamond"/>
              <a:ea typeface="Garamond"/>
              <a:cs typeface="Garamond"/>
              <a:sym typeface="Garamond"/>
            </a:endParaRPr>
          </a:p>
          <a:p>
            <a:pPr indent="0" lvl="0" marL="0" marR="0" rtl="0" algn="l">
              <a:lnSpc>
                <a:spcPct val="95000"/>
              </a:lnSpc>
              <a:spcBef>
                <a:spcPts val="0"/>
              </a:spcBef>
              <a:spcAft>
                <a:spcPts val="0"/>
              </a:spcAft>
              <a:buClr>
                <a:srgbClr val="FF0000"/>
              </a:buClr>
              <a:buFont typeface="Arial"/>
              <a:buNone/>
            </a:pPr>
            <a:r>
              <a:rPr b="1" lang="en" sz="1800">
                <a:solidFill>
                  <a:srgbClr val="0D0D0D"/>
                </a:solidFill>
                <a:latin typeface="Garamond"/>
                <a:ea typeface="Garamond"/>
                <a:cs typeface="Garamond"/>
                <a:sym typeface="Garamond"/>
              </a:rPr>
              <a:t>November 10th, 2024</a:t>
            </a:r>
            <a:endParaRPr b="1" i="0" sz="3400" u="none" cap="none" strike="noStrike">
              <a:solidFill>
                <a:srgbClr val="0D0D0D"/>
              </a:solidFill>
              <a:latin typeface="Garamond"/>
              <a:ea typeface="Garamond"/>
              <a:cs typeface="Garamond"/>
              <a:sym typeface="Garamond"/>
            </a:endParaRPr>
          </a:p>
          <a:p>
            <a:pPr indent="0" lvl="0" marL="0" marR="0" rtl="0" algn="l">
              <a:lnSpc>
                <a:spcPct val="95000"/>
              </a:lnSpc>
              <a:spcBef>
                <a:spcPts val="0"/>
              </a:spcBef>
              <a:spcAft>
                <a:spcPts val="0"/>
              </a:spcAft>
              <a:buClr>
                <a:srgbClr val="888888"/>
              </a:buClr>
              <a:buFont typeface="Arial"/>
              <a:buNone/>
            </a:pPr>
            <a:r>
              <a:t/>
            </a:r>
            <a:endParaRPr b="1" i="0" sz="1600" u="none" cap="none" strike="noStrike">
              <a:solidFill>
                <a:srgbClr val="FF6600"/>
              </a:solidFill>
              <a:latin typeface="Garamond"/>
              <a:ea typeface="Garamond"/>
              <a:cs typeface="Garamond"/>
              <a:sym typeface="Garamond"/>
            </a:endParaRPr>
          </a:p>
        </p:txBody>
      </p:sp>
      <p:pic>
        <p:nvPicPr>
          <p:cNvPr id="239" name="Google Shape;239;p43"/>
          <p:cNvPicPr preferRelativeResize="0"/>
          <p:nvPr/>
        </p:nvPicPr>
        <p:blipFill>
          <a:blip r:embed="rId3">
            <a:alphaModFix/>
          </a:blip>
          <a:stretch>
            <a:fillRect/>
          </a:stretch>
        </p:blipFill>
        <p:spPr>
          <a:xfrm>
            <a:off x="572149" y="1245939"/>
            <a:ext cx="2908857" cy="1246650"/>
          </a:xfrm>
          <a:prstGeom prst="rect">
            <a:avLst/>
          </a:prstGeom>
          <a:noFill/>
          <a:ln>
            <a:noFill/>
          </a:ln>
        </p:spPr>
      </p:pic>
      <p:pic>
        <p:nvPicPr>
          <p:cNvPr id="240" name="Google Shape;240;p43"/>
          <p:cNvPicPr preferRelativeResize="0"/>
          <p:nvPr/>
        </p:nvPicPr>
        <p:blipFill>
          <a:blip r:embed="rId4">
            <a:alphaModFix/>
          </a:blip>
          <a:stretch>
            <a:fillRect/>
          </a:stretch>
        </p:blipFill>
        <p:spPr>
          <a:xfrm>
            <a:off x="3893850" y="2152775"/>
            <a:ext cx="4854475" cy="11874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44"/>
          <p:cNvSpPr txBox="1"/>
          <p:nvPr/>
        </p:nvSpPr>
        <p:spPr>
          <a:xfrm>
            <a:off x="448500" y="49616"/>
            <a:ext cx="8247000" cy="346200"/>
          </a:xfrm>
          <a:prstGeom prst="rect">
            <a:avLst/>
          </a:prstGeom>
          <a:noFill/>
          <a:ln>
            <a:noFill/>
          </a:ln>
        </p:spPr>
        <p:txBody>
          <a:bodyPr anchorCtr="0" anchor="t" bIns="0" lIns="0" spcFirstLastPara="1" rIns="0" wrap="square" tIns="0">
            <a:noAutofit/>
          </a:bodyPr>
          <a:lstStyle/>
          <a:p>
            <a:pPr indent="0" lvl="0" marL="0" marR="0" rtl="0" algn="l">
              <a:lnSpc>
                <a:spcPct val="95000"/>
              </a:lnSpc>
              <a:spcBef>
                <a:spcPts val="0"/>
              </a:spcBef>
              <a:spcAft>
                <a:spcPts val="0"/>
              </a:spcAft>
              <a:buClr>
                <a:srgbClr val="000000"/>
              </a:buClr>
              <a:buSzPts val="2400"/>
              <a:buFont typeface="Arial"/>
              <a:buNone/>
            </a:pPr>
            <a:r>
              <a:rPr b="1" lang="en" sz="2400">
                <a:latin typeface="Garamond"/>
                <a:ea typeface="Garamond"/>
                <a:cs typeface="Garamond"/>
                <a:sym typeface="Garamond"/>
              </a:rPr>
              <a:t>Company Background - Max</a:t>
            </a:r>
            <a:endParaRPr b="1" i="0" sz="2400" u="none" cap="none" strike="noStrike">
              <a:solidFill>
                <a:srgbClr val="000000"/>
              </a:solidFill>
              <a:latin typeface="Garamond"/>
              <a:ea typeface="Garamond"/>
              <a:cs typeface="Garamond"/>
              <a:sym typeface="Garamond"/>
            </a:endParaRPr>
          </a:p>
        </p:txBody>
      </p:sp>
      <p:cxnSp>
        <p:nvCxnSpPr>
          <p:cNvPr id="246" name="Google Shape;246;p44"/>
          <p:cNvCxnSpPr/>
          <p:nvPr/>
        </p:nvCxnSpPr>
        <p:spPr>
          <a:xfrm>
            <a:off x="457200" y="471656"/>
            <a:ext cx="8229600" cy="0"/>
          </a:xfrm>
          <a:prstGeom prst="straightConnector1">
            <a:avLst/>
          </a:prstGeom>
          <a:noFill/>
          <a:ln cap="flat" cmpd="sng" w="38100">
            <a:solidFill>
              <a:srgbClr val="1155CC"/>
            </a:solidFill>
            <a:prstDash val="solid"/>
            <a:round/>
            <a:headEnd len="sm" w="sm" type="none"/>
            <a:tailEnd len="sm" w="sm" type="none"/>
          </a:ln>
        </p:spPr>
      </p:cxnSp>
      <p:sp>
        <p:nvSpPr>
          <p:cNvPr id="247" name="Google Shape;247;p44"/>
          <p:cNvSpPr txBox="1"/>
          <p:nvPr/>
        </p:nvSpPr>
        <p:spPr>
          <a:xfrm>
            <a:off x="296100" y="600469"/>
            <a:ext cx="8168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48" name="Google Shape;248;p44"/>
          <p:cNvSpPr txBox="1"/>
          <p:nvPr/>
        </p:nvSpPr>
        <p:spPr>
          <a:xfrm>
            <a:off x="375101" y="547463"/>
            <a:ext cx="8311800" cy="4617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None/>
            </a:pPr>
            <a:r>
              <a:t/>
            </a:r>
            <a:endParaRPr b="0" i="0" sz="1800" u="none" cap="none" strike="noStrike">
              <a:solidFill>
                <a:schemeClr val="dk1"/>
              </a:solidFill>
              <a:latin typeface="Garamond"/>
              <a:ea typeface="Garamond"/>
              <a:cs typeface="Garamond"/>
              <a:sym typeface="Garamond"/>
            </a:endParaRPr>
          </a:p>
        </p:txBody>
      </p:sp>
      <p:sp>
        <p:nvSpPr>
          <p:cNvPr id="249" name="Google Shape;249;p44"/>
          <p:cNvSpPr txBox="1"/>
          <p:nvPr/>
        </p:nvSpPr>
        <p:spPr>
          <a:xfrm>
            <a:off x="457200" y="600469"/>
            <a:ext cx="8630700" cy="452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u="sng">
                <a:latin typeface="Garamond"/>
                <a:ea typeface="Garamond"/>
                <a:cs typeface="Garamond"/>
                <a:sym typeface="Garamond"/>
              </a:rPr>
              <a:t>The Business</a:t>
            </a:r>
            <a:endParaRPr b="1" sz="1200" u="sng">
              <a:latin typeface="Garamond"/>
              <a:ea typeface="Garamond"/>
              <a:cs typeface="Garamond"/>
              <a:sym typeface="Garamond"/>
            </a:endParaRPr>
          </a:p>
          <a:p>
            <a:pPr indent="-304800" lvl="0" marL="457200" rtl="0" algn="l">
              <a:spcBef>
                <a:spcPts val="0"/>
              </a:spcBef>
              <a:spcAft>
                <a:spcPts val="0"/>
              </a:spcAft>
              <a:buSzPts val="1200"/>
              <a:buFont typeface="Garamond"/>
              <a:buChar char="●"/>
            </a:pPr>
            <a:r>
              <a:rPr lang="en" sz="1200">
                <a:latin typeface="Garamond"/>
                <a:ea typeface="Garamond"/>
                <a:cs typeface="Garamond"/>
                <a:sym typeface="Garamond"/>
              </a:rPr>
              <a:t>Global business payments and spend management company focused on control-expense related purchases and payments</a:t>
            </a:r>
            <a:endParaRPr sz="1200">
              <a:latin typeface="Garamond"/>
              <a:ea typeface="Garamond"/>
              <a:cs typeface="Garamond"/>
              <a:sym typeface="Garamond"/>
            </a:endParaRPr>
          </a:p>
          <a:p>
            <a:pPr indent="-304800" lvl="0" marL="457200" rtl="0" algn="l">
              <a:spcBef>
                <a:spcPts val="0"/>
              </a:spcBef>
              <a:spcAft>
                <a:spcPts val="0"/>
              </a:spcAft>
              <a:buSzPts val="1200"/>
              <a:buFont typeface="Garamond"/>
              <a:buChar char="●"/>
            </a:pPr>
            <a:r>
              <a:rPr lang="en" sz="1200">
                <a:latin typeface="Garamond"/>
                <a:ea typeface="Garamond"/>
                <a:cs typeface="Garamond"/>
                <a:sym typeface="Garamond"/>
              </a:rPr>
              <a:t>Generally operates in B2B sector, helps businesses handle domestic and international payment processes</a:t>
            </a:r>
            <a:endParaRPr sz="1200">
              <a:latin typeface="Garamond"/>
              <a:ea typeface="Garamond"/>
              <a:cs typeface="Garamond"/>
              <a:sym typeface="Garamond"/>
            </a:endParaRPr>
          </a:p>
          <a:p>
            <a:pPr indent="-304800" lvl="0" marL="457200" rtl="0" algn="l">
              <a:spcBef>
                <a:spcPts val="0"/>
              </a:spcBef>
              <a:spcAft>
                <a:spcPts val="0"/>
              </a:spcAft>
              <a:buSzPts val="1200"/>
              <a:buFont typeface="Garamond"/>
              <a:buChar char="●"/>
            </a:pPr>
            <a:r>
              <a:rPr lang="en" sz="1200">
                <a:latin typeface="Garamond"/>
                <a:ea typeface="Garamond"/>
                <a:cs typeface="Garamond"/>
                <a:sym typeface="Garamond"/>
              </a:rPr>
              <a:t>Revenue streams primarily from transaction fees, currency exchange margins, and subscriptions</a:t>
            </a:r>
            <a:endParaRPr sz="1200">
              <a:latin typeface="Garamond"/>
              <a:ea typeface="Garamond"/>
              <a:cs typeface="Garamond"/>
              <a:sym typeface="Garamond"/>
            </a:endParaRPr>
          </a:p>
          <a:p>
            <a:pPr indent="0" lvl="0" marL="0" rtl="0" algn="l">
              <a:spcBef>
                <a:spcPts val="0"/>
              </a:spcBef>
              <a:spcAft>
                <a:spcPts val="0"/>
              </a:spcAft>
              <a:buNone/>
            </a:pPr>
            <a:r>
              <a:rPr b="1" lang="en" sz="1200" u="sng">
                <a:solidFill>
                  <a:schemeClr val="dk1"/>
                </a:solidFill>
                <a:latin typeface="Garamond"/>
                <a:ea typeface="Garamond"/>
                <a:cs typeface="Garamond"/>
                <a:sym typeface="Garamond"/>
              </a:rPr>
              <a:t>Origin/History</a:t>
            </a:r>
            <a:endParaRPr b="1" sz="1200" u="sng">
              <a:solidFill>
                <a:schemeClr val="dk1"/>
              </a:solidFill>
              <a:latin typeface="Garamond"/>
              <a:ea typeface="Garamond"/>
              <a:cs typeface="Garamond"/>
              <a:sym typeface="Garamond"/>
            </a:endParaRPr>
          </a:p>
          <a:p>
            <a:pPr indent="-304800" lvl="0" marL="457200" rtl="0" algn="l">
              <a:spcBef>
                <a:spcPts val="0"/>
              </a:spcBef>
              <a:spcAft>
                <a:spcPts val="0"/>
              </a:spcAft>
              <a:buClr>
                <a:schemeClr val="dk1"/>
              </a:buClr>
              <a:buSzPts val="1200"/>
              <a:buFont typeface="Garamond"/>
              <a:buChar char="●"/>
            </a:pPr>
            <a:r>
              <a:rPr lang="en" sz="1200">
                <a:solidFill>
                  <a:schemeClr val="dk1"/>
                </a:solidFill>
                <a:latin typeface="Garamond"/>
                <a:ea typeface="Garamond"/>
                <a:cs typeface="Garamond"/>
                <a:sym typeface="Garamond"/>
              </a:rPr>
              <a:t>Founded 2000 in Atlanta, GA as FLEETCOR—specialized payment products and services company primarily focused on fleet cards for business-managing vehicle-related expenses (only recently changed name March 2024)</a:t>
            </a:r>
            <a:endParaRPr sz="1200">
              <a:solidFill>
                <a:schemeClr val="dk1"/>
              </a:solidFill>
              <a:latin typeface="Garamond"/>
              <a:ea typeface="Garamond"/>
              <a:cs typeface="Garamond"/>
              <a:sym typeface="Garamond"/>
            </a:endParaRPr>
          </a:p>
          <a:p>
            <a:pPr indent="-304800" lvl="0" marL="457200" rtl="0" algn="l">
              <a:spcBef>
                <a:spcPts val="0"/>
              </a:spcBef>
              <a:spcAft>
                <a:spcPts val="0"/>
              </a:spcAft>
              <a:buClr>
                <a:schemeClr val="dk1"/>
              </a:buClr>
              <a:buSzPts val="1200"/>
              <a:buFont typeface="Garamond"/>
              <a:buChar char="●"/>
            </a:pPr>
            <a:r>
              <a:rPr lang="en" sz="1200">
                <a:solidFill>
                  <a:schemeClr val="dk1"/>
                </a:solidFill>
                <a:latin typeface="Garamond"/>
                <a:ea typeface="Garamond"/>
                <a:cs typeface="Garamond"/>
                <a:sym typeface="Garamond"/>
              </a:rPr>
              <a:t>Notable acquisitions—2014 Pacific Pride, Comdata, $3.45B, 2017 Cambridge Global Payments ($690M) Cross-global payments</a:t>
            </a:r>
            <a:endParaRPr sz="1200">
              <a:solidFill>
                <a:schemeClr val="dk1"/>
              </a:solidFill>
              <a:latin typeface="Garamond"/>
              <a:ea typeface="Garamond"/>
              <a:cs typeface="Garamond"/>
              <a:sym typeface="Garamond"/>
            </a:endParaRPr>
          </a:p>
          <a:p>
            <a:pPr indent="-304800" lvl="0" marL="457200" rtl="0" algn="l">
              <a:spcBef>
                <a:spcPts val="0"/>
              </a:spcBef>
              <a:spcAft>
                <a:spcPts val="0"/>
              </a:spcAft>
              <a:buClr>
                <a:schemeClr val="dk1"/>
              </a:buClr>
              <a:buSzPts val="1200"/>
              <a:buFont typeface="Garamond"/>
              <a:buChar char="●"/>
            </a:pPr>
            <a:r>
              <a:rPr lang="en" sz="1200">
                <a:solidFill>
                  <a:schemeClr val="dk1"/>
                </a:solidFill>
                <a:latin typeface="Garamond"/>
                <a:ea typeface="Garamond"/>
                <a:cs typeface="Garamond"/>
                <a:sym typeface="Garamond"/>
              </a:rPr>
              <a:t>2020 created by combining Cambridge, AFEX, Comdata Corporate Payments, and NvoicePay</a:t>
            </a:r>
            <a:endParaRPr sz="1200">
              <a:solidFill>
                <a:schemeClr val="dk1"/>
              </a:solidFill>
              <a:latin typeface="Garamond"/>
              <a:ea typeface="Garamond"/>
              <a:cs typeface="Garamond"/>
              <a:sym typeface="Garamond"/>
            </a:endParaRPr>
          </a:p>
          <a:p>
            <a:pPr indent="0" lvl="0" marL="0" rtl="0" algn="l">
              <a:spcBef>
                <a:spcPts val="0"/>
              </a:spcBef>
              <a:spcAft>
                <a:spcPts val="0"/>
              </a:spcAft>
              <a:buNone/>
            </a:pPr>
            <a:r>
              <a:rPr b="1" lang="en" sz="1200" u="sng">
                <a:latin typeface="Garamond"/>
                <a:ea typeface="Garamond"/>
                <a:cs typeface="Garamond"/>
                <a:sym typeface="Garamond"/>
              </a:rPr>
              <a:t>Management Team</a:t>
            </a:r>
            <a:endParaRPr sz="1200">
              <a:solidFill>
                <a:schemeClr val="dk1"/>
              </a:solidFill>
              <a:latin typeface="Garamond"/>
              <a:ea typeface="Garamond"/>
              <a:cs typeface="Garamond"/>
              <a:sym typeface="Garamond"/>
            </a:endParaRPr>
          </a:p>
          <a:p>
            <a:pPr indent="-304800" lvl="0" marL="457200" rtl="0" algn="l">
              <a:spcBef>
                <a:spcPts val="0"/>
              </a:spcBef>
              <a:spcAft>
                <a:spcPts val="0"/>
              </a:spcAft>
              <a:buClr>
                <a:schemeClr val="dk1"/>
              </a:buClr>
              <a:buSzPts val="1200"/>
              <a:buFont typeface="Garamond"/>
              <a:buChar char="●"/>
            </a:pPr>
            <a:r>
              <a:rPr lang="en" sz="1200">
                <a:solidFill>
                  <a:schemeClr val="dk1"/>
                </a:solidFill>
                <a:latin typeface="Garamond"/>
                <a:ea typeface="Garamond"/>
                <a:cs typeface="Garamond"/>
                <a:sym typeface="Garamond"/>
              </a:rPr>
              <a:t>CEO Ron Clarke joined in 2000, diversified in marketing for two decades before joining the firm</a:t>
            </a:r>
            <a:endParaRPr sz="1200">
              <a:solidFill>
                <a:schemeClr val="dk1"/>
              </a:solidFill>
              <a:latin typeface="Garamond"/>
              <a:ea typeface="Garamond"/>
              <a:cs typeface="Garamond"/>
              <a:sym typeface="Garamond"/>
            </a:endParaRPr>
          </a:p>
          <a:p>
            <a:pPr indent="-304800" lvl="0" marL="457200" rtl="0" algn="l">
              <a:spcBef>
                <a:spcPts val="0"/>
              </a:spcBef>
              <a:spcAft>
                <a:spcPts val="0"/>
              </a:spcAft>
              <a:buClr>
                <a:schemeClr val="dk1"/>
              </a:buClr>
              <a:buSzPts val="1200"/>
              <a:buFont typeface="Garamond"/>
              <a:buChar char="●"/>
            </a:pPr>
            <a:r>
              <a:rPr lang="en" sz="1200">
                <a:solidFill>
                  <a:schemeClr val="dk1"/>
                </a:solidFill>
                <a:latin typeface="Garamond"/>
                <a:ea typeface="Garamond"/>
                <a:cs typeface="Garamond"/>
                <a:sym typeface="Garamond"/>
              </a:rPr>
              <a:t>CFO Tom Panther joined March 2023, spent two decades prior at SunTrust Banks</a:t>
            </a:r>
            <a:endParaRPr sz="1200">
              <a:solidFill>
                <a:schemeClr val="dk1"/>
              </a:solidFill>
              <a:latin typeface="Garamond"/>
              <a:ea typeface="Garamond"/>
              <a:cs typeface="Garamond"/>
              <a:sym typeface="Garamond"/>
            </a:endParaRPr>
          </a:p>
          <a:p>
            <a:pPr indent="-304800" lvl="0" marL="457200" rtl="0" algn="l">
              <a:spcBef>
                <a:spcPts val="0"/>
              </a:spcBef>
              <a:spcAft>
                <a:spcPts val="0"/>
              </a:spcAft>
              <a:buClr>
                <a:schemeClr val="dk1"/>
              </a:buClr>
              <a:buSzPts val="1200"/>
              <a:buFont typeface="Garamond"/>
              <a:buChar char="●"/>
            </a:pPr>
            <a:r>
              <a:rPr lang="en" sz="1200">
                <a:solidFill>
                  <a:schemeClr val="dk1"/>
                </a:solidFill>
                <a:latin typeface="Garamond"/>
                <a:ea typeface="Garamond"/>
                <a:cs typeface="Garamond"/>
                <a:sym typeface="Garamond"/>
              </a:rPr>
              <a:t>Strong executive leadership in Europe, North and South America (Alan King, Armando Netto)</a:t>
            </a:r>
            <a:endParaRPr sz="1200">
              <a:solidFill>
                <a:schemeClr val="dk1"/>
              </a:solidFill>
              <a:latin typeface="Garamond"/>
              <a:ea typeface="Garamond"/>
              <a:cs typeface="Garamond"/>
              <a:sym typeface="Garamond"/>
            </a:endParaRPr>
          </a:p>
          <a:p>
            <a:pPr indent="0" lvl="0" marL="0" rtl="0" algn="l">
              <a:spcBef>
                <a:spcPts val="0"/>
              </a:spcBef>
              <a:spcAft>
                <a:spcPts val="0"/>
              </a:spcAft>
              <a:buNone/>
            </a:pPr>
            <a:r>
              <a:rPr b="1" lang="en" sz="1200" u="sng">
                <a:solidFill>
                  <a:schemeClr val="dk1"/>
                </a:solidFill>
                <a:latin typeface="Garamond"/>
                <a:ea typeface="Garamond"/>
                <a:cs typeface="Garamond"/>
                <a:sym typeface="Garamond"/>
              </a:rPr>
              <a:t>Competitive Advantages &amp; Disadvantages</a:t>
            </a:r>
            <a:endParaRPr b="1" sz="1200" u="sng">
              <a:solidFill>
                <a:schemeClr val="dk1"/>
              </a:solidFill>
              <a:latin typeface="Garamond"/>
              <a:ea typeface="Garamond"/>
              <a:cs typeface="Garamond"/>
              <a:sym typeface="Garamond"/>
            </a:endParaRPr>
          </a:p>
          <a:p>
            <a:pPr indent="-304800" lvl="0" marL="457200" rtl="0" algn="l">
              <a:spcBef>
                <a:spcPts val="0"/>
              </a:spcBef>
              <a:spcAft>
                <a:spcPts val="0"/>
              </a:spcAft>
              <a:buClr>
                <a:srgbClr val="38761D"/>
              </a:buClr>
              <a:buSzPts val="1200"/>
              <a:buFont typeface="Garamond"/>
              <a:buChar char="●"/>
            </a:pPr>
            <a:r>
              <a:rPr lang="en" sz="1200">
                <a:solidFill>
                  <a:srgbClr val="38761D"/>
                </a:solidFill>
                <a:latin typeface="Garamond"/>
                <a:ea typeface="Garamond"/>
                <a:cs typeface="Garamond"/>
                <a:sym typeface="Garamond"/>
              </a:rPr>
              <a:t>Comprehensive service offerings</a:t>
            </a:r>
            <a:endParaRPr sz="1200">
              <a:solidFill>
                <a:srgbClr val="38761D"/>
              </a:solidFill>
              <a:latin typeface="Garamond"/>
              <a:ea typeface="Garamond"/>
              <a:cs typeface="Garamond"/>
              <a:sym typeface="Garamond"/>
            </a:endParaRPr>
          </a:p>
          <a:p>
            <a:pPr indent="-304800" lvl="1" marL="914400" rtl="0" algn="l">
              <a:spcBef>
                <a:spcPts val="0"/>
              </a:spcBef>
              <a:spcAft>
                <a:spcPts val="0"/>
              </a:spcAft>
              <a:buClr>
                <a:schemeClr val="dk1"/>
              </a:buClr>
              <a:buSzPts val="1200"/>
              <a:buFont typeface="Garamond"/>
              <a:buChar char="○"/>
            </a:pPr>
            <a:r>
              <a:rPr lang="en" sz="1200">
                <a:solidFill>
                  <a:schemeClr val="dk1"/>
                </a:solidFill>
                <a:latin typeface="Garamond"/>
                <a:ea typeface="Garamond"/>
                <a:cs typeface="Garamond"/>
                <a:sym typeface="Garamond"/>
              </a:rPr>
              <a:t>Cross-border payments, corporate card programs, payment automation</a:t>
            </a:r>
            <a:endParaRPr sz="1200">
              <a:solidFill>
                <a:schemeClr val="dk1"/>
              </a:solidFill>
              <a:latin typeface="Garamond"/>
              <a:ea typeface="Garamond"/>
              <a:cs typeface="Garamond"/>
              <a:sym typeface="Garamond"/>
            </a:endParaRPr>
          </a:p>
          <a:p>
            <a:pPr indent="-304800" lvl="0" marL="457200" rtl="0" algn="l">
              <a:spcBef>
                <a:spcPts val="0"/>
              </a:spcBef>
              <a:spcAft>
                <a:spcPts val="0"/>
              </a:spcAft>
              <a:buClr>
                <a:srgbClr val="38761D"/>
              </a:buClr>
              <a:buSzPts val="1200"/>
              <a:buFont typeface="Garamond"/>
              <a:buChar char="●"/>
            </a:pPr>
            <a:r>
              <a:rPr lang="en" sz="1200">
                <a:solidFill>
                  <a:srgbClr val="38761D"/>
                </a:solidFill>
                <a:latin typeface="Garamond"/>
                <a:ea typeface="Garamond"/>
                <a:cs typeface="Garamond"/>
                <a:sym typeface="Garamond"/>
              </a:rPr>
              <a:t>Global Reach</a:t>
            </a:r>
            <a:endParaRPr sz="1200">
              <a:solidFill>
                <a:srgbClr val="38761D"/>
              </a:solidFill>
              <a:latin typeface="Garamond"/>
              <a:ea typeface="Garamond"/>
              <a:cs typeface="Garamond"/>
              <a:sym typeface="Garamond"/>
            </a:endParaRPr>
          </a:p>
          <a:p>
            <a:pPr indent="-304800" lvl="1" marL="914400" rtl="0" algn="l">
              <a:spcBef>
                <a:spcPts val="0"/>
              </a:spcBef>
              <a:spcAft>
                <a:spcPts val="0"/>
              </a:spcAft>
              <a:buClr>
                <a:schemeClr val="dk1"/>
              </a:buClr>
              <a:buSzPts val="1200"/>
              <a:buFont typeface="Garamond"/>
              <a:buChar char="○"/>
            </a:pPr>
            <a:r>
              <a:rPr lang="en" sz="1200">
                <a:solidFill>
                  <a:schemeClr val="dk1"/>
                </a:solidFill>
                <a:latin typeface="Garamond"/>
                <a:ea typeface="Garamond"/>
                <a:cs typeface="Garamond"/>
                <a:sym typeface="Garamond"/>
              </a:rPr>
              <a:t>Strong operations in Europe, North America, South America, Asia—140 </a:t>
            </a:r>
            <a:endParaRPr sz="1200">
              <a:solidFill>
                <a:schemeClr val="dk1"/>
              </a:solidFill>
              <a:latin typeface="Garamond"/>
              <a:ea typeface="Garamond"/>
              <a:cs typeface="Garamond"/>
              <a:sym typeface="Garamond"/>
            </a:endParaRPr>
          </a:p>
          <a:p>
            <a:pPr indent="0" lvl="0" marL="914400" rtl="0" algn="l">
              <a:spcBef>
                <a:spcPts val="0"/>
              </a:spcBef>
              <a:spcAft>
                <a:spcPts val="0"/>
              </a:spcAft>
              <a:buNone/>
            </a:pPr>
            <a:r>
              <a:rPr lang="en" sz="1200">
                <a:solidFill>
                  <a:schemeClr val="dk1"/>
                </a:solidFill>
                <a:latin typeface="Garamond"/>
                <a:ea typeface="Garamond"/>
                <a:cs typeface="Garamond"/>
                <a:sym typeface="Garamond"/>
              </a:rPr>
              <a:t>currencies, 200 countries, $145B+ annually</a:t>
            </a:r>
            <a:endParaRPr sz="1200">
              <a:solidFill>
                <a:schemeClr val="dk1"/>
              </a:solidFill>
              <a:latin typeface="Garamond"/>
              <a:ea typeface="Garamond"/>
              <a:cs typeface="Garamond"/>
              <a:sym typeface="Garamond"/>
            </a:endParaRPr>
          </a:p>
          <a:p>
            <a:pPr indent="-304800" lvl="0" marL="457200" rtl="0" algn="l">
              <a:spcBef>
                <a:spcPts val="0"/>
              </a:spcBef>
              <a:spcAft>
                <a:spcPts val="0"/>
              </a:spcAft>
              <a:buClr>
                <a:srgbClr val="CC0000"/>
              </a:buClr>
              <a:buSzPts val="1200"/>
              <a:buFont typeface="Garamond"/>
              <a:buChar char="●"/>
            </a:pPr>
            <a:r>
              <a:rPr lang="en" sz="1200">
                <a:solidFill>
                  <a:srgbClr val="CC0000"/>
                </a:solidFill>
                <a:latin typeface="Garamond"/>
                <a:ea typeface="Garamond"/>
                <a:cs typeface="Garamond"/>
                <a:sym typeface="Garamond"/>
              </a:rPr>
              <a:t>Integration challenges and regulatory risks</a:t>
            </a:r>
            <a:endParaRPr sz="1200">
              <a:solidFill>
                <a:srgbClr val="CC0000"/>
              </a:solidFill>
              <a:latin typeface="Garamond"/>
              <a:ea typeface="Garamond"/>
              <a:cs typeface="Garamond"/>
              <a:sym typeface="Garamond"/>
            </a:endParaRPr>
          </a:p>
          <a:p>
            <a:pPr indent="-304800" lvl="1" marL="914400" rtl="0" algn="l">
              <a:spcBef>
                <a:spcPts val="0"/>
              </a:spcBef>
              <a:spcAft>
                <a:spcPts val="0"/>
              </a:spcAft>
              <a:buClr>
                <a:schemeClr val="dk1"/>
              </a:buClr>
              <a:buSzPts val="1200"/>
              <a:buFont typeface="Garamond"/>
              <a:buChar char="○"/>
            </a:pPr>
            <a:r>
              <a:rPr lang="en" sz="1200">
                <a:solidFill>
                  <a:schemeClr val="dk1"/>
                </a:solidFill>
                <a:latin typeface="Garamond"/>
                <a:ea typeface="Garamond"/>
                <a:cs typeface="Garamond"/>
                <a:sym typeface="Garamond"/>
              </a:rPr>
              <a:t>High acquisition count, large global reach results in risk from changes in </a:t>
            </a:r>
            <a:endParaRPr sz="1200">
              <a:solidFill>
                <a:schemeClr val="dk1"/>
              </a:solidFill>
              <a:latin typeface="Garamond"/>
              <a:ea typeface="Garamond"/>
              <a:cs typeface="Garamond"/>
              <a:sym typeface="Garamond"/>
            </a:endParaRPr>
          </a:p>
          <a:p>
            <a:pPr indent="0" lvl="0" marL="914400" rtl="0" algn="l">
              <a:spcBef>
                <a:spcPts val="0"/>
              </a:spcBef>
              <a:spcAft>
                <a:spcPts val="0"/>
              </a:spcAft>
              <a:buNone/>
            </a:pPr>
            <a:r>
              <a:rPr lang="en" sz="1200">
                <a:solidFill>
                  <a:schemeClr val="dk1"/>
                </a:solidFill>
                <a:latin typeface="Garamond"/>
                <a:ea typeface="Garamond"/>
                <a:cs typeface="Garamond"/>
                <a:sym typeface="Garamond"/>
              </a:rPr>
              <a:t>financial regulations</a:t>
            </a:r>
            <a:endParaRPr sz="1200">
              <a:solidFill>
                <a:schemeClr val="dk1"/>
              </a:solidFill>
              <a:latin typeface="Garamond"/>
              <a:ea typeface="Garamond"/>
              <a:cs typeface="Garamond"/>
              <a:sym typeface="Garamond"/>
            </a:endParaRPr>
          </a:p>
          <a:p>
            <a:pPr indent="0" lvl="0" marL="0" rtl="0" algn="l">
              <a:spcBef>
                <a:spcPts val="0"/>
              </a:spcBef>
              <a:spcAft>
                <a:spcPts val="0"/>
              </a:spcAft>
              <a:buNone/>
            </a:pPr>
            <a:r>
              <a:t/>
            </a:r>
            <a:endParaRPr b="1" sz="1800" u="sng">
              <a:latin typeface="Garamond"/>
              <a:ea typeface="Garamond"/>
              <a:cs typeface="Garamond"/>
              <a:sym typeface="Garamond"/>
            </a:endParaRPr>
          </a:p>
        </p:txBody>
      </p:sp>
      <p:pic>
        <p:nvPicPr>
          <p:cNvPr id="250" name="Google Shape;250;p44"/>
          <p:cNvPicPr preferRelativeResize="0"/>
          <p:nvPr/>
        </p:nvPicPr>
        <p:blipFill>
          <a:blip r:embed="rId3">
            <a:alphaModFix/>
          </a:blip>
          <a:stretch>
            <a:fillRect/>
          </a:stretch>
        </p:blipFill>
        <p:spPr>
          <a:xfrm>
            <a:off x="7430249" y="4502851"/>
            <a:ext cx="1228164" cy="526349"/>
          </a:xfrm>
          <a:prstGeom prst="rect">
            <a:avLst/>
          </a:prstGeom>
          <a:noFill/>
          <a:ln>
            <a:noFill/>
          </a:ln>
        </p:spPr>
      </p:pic>
      <p:pic>
        <p:nvPicPr>
          <p:cNvPr id="251" name="Google Shape;251;p44"/>
          <p:cNvPicPr preferRelativeResize="0"/>
          <p:nvPr/>
        </p:nvPicPr>
        <p:blipFill>
          <a:blip r:embed="rId4">
            <a:alphaModFix/>
          </a:blip>
          <a:stretch>
            <a:fillRect/>
          </a:stretch>
        </p:blipFill>
        <p:spPr>
          <a:xfrm>
            <a:off x="7106925" y="83400"/>
            <a:ext cx="1415294" cy="346200"/>
          </a:xfrm>
          <a:prstGeom prst="rect">
            <a:avLst/>
          </a:prstGeom>
          <a:noFill/>
          <a:ln>
            <a:noFill/>
          </a:ln>
        </p:spPr>
      </p:pic>
      <p:pic>
        <p:nvPicPr>
          <p:cNvPr id="252" name="Google Shape;252;p44"/>
          <p:cNvPicPr preferRelativeResize="0"/>
          <p:nvPr/>
        </p:nvPicPr>
        <p:blipFill>
          <a:blip r:embed="rId5">
            <a:alphaModFix/>
          </a:blip>
          <a:stretch>
            <a:fillRect/>
          </a:stretch>
        </p:blipFill>
        <p:spPr>
          <a:xfrm>
            <a:off x="6353825" y="3151725"/>
            <a:ext cx="2515175" cy="1417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5"/>
          <p:cNvSpPr txBox="1"/>
          <p:nvPr/>
        </p:nvSpPr>
        <p:spPr>
          <a:xfrm>
            <a:off x="414450" y="83400"/>
            <a:ext cx="7573500" cy="346200"/>
          </a:xfrm>
          <a:prstGeom prst="rect">
            <a:avLst/>
          </a:prstGeom>
          <a:noFill/>
          <a:ln>
            <a:noFill/>
          </a:ln>
        </p:spPr>
        <p:txBody>
          <a:bodyPr anchorCtr="0" anchor="t" bIns="0" lIns="0" spcFirstLastPara="1" rIns="0" wrap="square" tIns="0">
            <a:noAutofit/>
          </a:bodyPr>
          <a:lstStyle/>
          <a:p>
            <a:pPr indent="0" lvl="0" marL="0" marR="0" rtl="0" algn="l">
              <a:lnSpc>
                <a:spcPct val="95000"/>
              </a:lnSpc>
              <a:spcBef>
                <a:spcPts val="0"/>
              </a:spcBef>
              <a:spcAft>
                <a:spcPts val="0"/>
              </a:spcAft>
              <a:buClr>
                <a:srgbClr val="000000"/>
              </a:buClr>
              <a:buSzPts val="2400"/>
              <a:buFont typeface="Arial"/>
              <a:buNone/>
            </a:pPr>
            <a:r>
              <a:rPr b="1" lang="en" sz="2400">
                <a:latin typeface="Garamond"/>
                <a:ea typeface="Garamond"/>
                <a:cs typeface="Garamond"/>
                <a:sym typeface="Garamond"/>
              </a:rPr>
              <a:t>Products &amp; Relevant Technologies - Matias</a:t>
            </a:r>
            <a:endParaRPr b="0" i="0" sz="1600" u="none" cap="none" strike="noStrike">
              <a:solidFill>
                <a:srgbClr val="000000"/>
              </a:solidFill>
              <a:latin typeface="Garamond"/>
              <a:ea typeface="Garamond"/>
              <a:cs typeface="Garamond"/>
              <a:sym typeface="Garamond"/>
            </a:endParaRPr>
          </a:p>
          <a:p>
            <a:pPr indent="0" lvl="0" marL="0" marR="0" rtl="0" algn="l">
              <a:lnSpc>
                <a:spcPct val="95000"/>
              </a:lnSpc>
              <a:spcBef>
                <a:spcPts val="0"/>
              </a:spcBef>
              <a:spcAft>
                <a:spcPts val="0"/>
              </a:spcAft>
              <a:buClr>
                <a:srgbClr val="000000"/>
              </a:buClr>
              <a:buSzPts val="1800"/>
              <a:buFont typeface="Arial"/>
              <a:buNone/>
            </a:pPr>
            <a:r>
              <a:t/>
            </a:r>
            <a:endParaRPr b="1" i="0" sz="1800" u="none" cap="none" strike="noStrike">
              <a:solidFill>
                <a:srgbClr val="000000"/>
              </a:solidFill>
              <a:latin typeface="Garamond"/>
              <a:ea typeface="Garamond"/>
              <a:cs typeface="Garamond"/>
              <a:sym typeface="Garamond"/>
            </a:endParaRPr>
          </a:p>
          <a:p>
            <a:pPr indent="0" lvl="0" marL="914400" marR="0" rtl="0" algn="l">
              <a:lnSpc>
                <a:spcPct val="95000"/>
              </a:lnSpc>
              <a:spcBef>
                <a:spcPts val="0"/>
              </a:spcBef>
              <a:spcAft>
                <a:spcPts val="0"/>
              </a:spcAft>
              <a:buClr>
                <a:srgbClr val="000000"/>
              </a:buClr>
              <a:buSzPts val="1600"/>
              <a:buFont typeface="Arial"/>
              <a:buNone/>
            </a:pPr>
            <a:r>
              <a:t/>
            </a:r>
            <a:endParaRPr b="1" i="0" sz="1600" u="none" cap="none" strike="noStrike">
              <a:solidFill>
                <a:srgbClr val="000000"/>
              </a:solidFill>
              <a:latin typeface="Garamond"/>
              <a:ea typeface="Garamond"/>
              <a:cs typeface="Garamond"/>
              <a:sym typeface="Garamond"/>
            </a:endParaRPr>
          </a:p>
          <a:p>
            <a:pPr indent="0" lvl="0" marL="457200" marR="0" rtl="0" algn="l">
              <a:lnSpc>
                <a:spcPct val="95000"/>
              </a:lnSpc>
              <a:spcBef>
                <a:spcPts val="0"/>
              </a:spcBef>
              <a:spcAft>
                <a:spcPts val="0"/>
              </a:spcAft>
              <a:buClr>
                <a:srgbClr val="000000"/>
              </a:buClr>
              <a:buSzPts val="2400"/>
              <a:buFont typeface="Arial"/>
              <a:buNone/>
            </a:pPr>
            <a:r>
              <a:t/>
            </a:r>
            <a:endParaRPr b="1" i="0" sz="2400" u="none" cap="none" strike="noStrike">
              <a:solidFill>
                <a:srgbClr val="000000"/>
              </a:solidFill>
              <a:latin typeface="Garamond"/>
              <a:ea typeface="Garamond"/>
              <a:cs typeface="Garamond"/>
              <a:sym typeface="Garamond"/>
            </a:endParaRPr>
          </a:p>
          <a:p>
            <a:pPr indent="0" lvl="0" marL="457200" marR="0" rtl="0" algn="l">
              <a:lnSpc>
                <a:spcPct val="95000"/>
              </a:lnSpc>
              <a:spcBef>
                <a:spcPts val="0"/>
              </a:spcBef>
              <a:spcAft>
                <a:spcPts val="0"/>
              </a:spcAft>
              <a:buClr>
                <a:srgbClr val="000000"/>
              </a:buClr>
              <a:buSzPts val="2400"/>
              <a:buFont typeface="Arial"/>
              <a:buNone/>
            </a:pPr>
            <a:r>
              <a:t/>
            </a:r>
            <a:endParaRPr b="1" i="0" sz="2400" u="none" cap="none" strike="noStrike">
              <a:solidFill>
                <a:srgbClr val="000000"/>
              </a:solidFill>
              <a:latin typeface="Garamond"/>
              <a:ea typeface="Garamond"/>
              <a:cs typeface="Garamond"/>
              <a:sym typeface="Garamond"/>
            </a:endParaRPr>
          </a:p>
          <a:p>
            <a:pPr indent="0" lvl="0" marL="0" marR="0" rtl="0" algn="l">
              <a:lnSpc>
                <a:spcPct val="95000"/>
              </a:lnSpc>
              <a:spcBef>
                <a:spcPts val="0"/>
              </a:spcBef>
              <a:spcAft>
                <a:spcPts val="0"/>
              </a:spcAft>
              <a:buClr>
                <a:srgbClr val="000000"/>
              </a:buClr>
              <a:buSzPts val="1600"/>
              <a:buFont typeface="Arial"/>
              <a:buNone/>
            </a:pPr>
            <a:r>
              <a:t/>
            </a:r>
            <a:endParaRPr b="1" sz="1600">
              <a:latin typeface="Garamond"/>
              <a:ea typeface="Garamond"/>
              <a:cs typeface="Garamond"/>
              <a:sym typeface="Garamond"/>
            </a:endParaRPr>
          </a:p>
          <a:p>
            <a:pPr indent="0" lvl="0" marL="0" marR="0" rtl="0" algn="l">
              <a:lnSpc>
                <a:spcPct val="95000"/>
              </a:lnSpc>
              <a:spcBef>
                <a:spcPts val="0"/>
              </a:spcBef>
              <a:spcAft>
                <a:spcPts val="0"/>
              </a:spcAft>
              <a:buClr>
                <a:srgbClr val="000000"/>
              </a:buClr>
              <a:buSzPts val="1800"/>
              <a:buFont typeface="Arial"/>
              <a:buNone/>
            </a:pPr>
            <a:r>
              <a:t/>
            </a:r>
            <a:endParaRPr b="1" i="0" sz="1800" u="none" cap="none" strike="noStrike">
              <a:solidFill>
                <a:srgbClr val="000000"/>
              </a:solidFill>
              <a:latin typeface="Garamond"/>
              <a:ea typeface="Garamond"/>
              <a:cs typeface="Garamond"/>
              <a:sym typeface="Garamond"/>
            </a:endParaRPr>
          </a:p>
          <a:p>
            <a:pPr indent="0" lvl="0" marL="0" marR="0" rtl="0" algn="l">
              <a:lnSpc>
                <a:spcPct val="95000"/>
              </a:lnSpc>
              <a:spcBef>
                <a:spcPts val="0"/>
              </a:spcBef>
              <a:spcAft>
                <a:spcPts val="0"/>
              </a:spcAft>
              <a:buClr>
                <a:srgbClr val="000000"/>
              </a:buClr>
              <a:buSzPts val="2400"/>
              <a:buFont typeface="Arial"/>
              <a:buNone/>
            </a:pPr>
            <a:r>
              <a:t/>
            </a:r>
            <a:endParaRPr b="1" i="0" sz="2400" u="none" cap="none" strike="noStrike">
              <a:solidFill>
                <a:srgbClr val="000000"/>
              </a:solidFill>
              <a:latin typeface="Garamond"/>
              <a:ea typeface="Garamond"/>
              <a:cs typeface="Garamond"/>
              <a:sym typeface="Garamond"/>
            </a:endParaRPr>
          </a:p>
        </p:txBody>
      </p:sp>
      <p:sp>
        <p:nvSpPr>
          <p:cNvPr id="259" name="Google Shape;259;p45"/>
          <p:cNvSpPr txBox="1"/>
          <p:nvPr/>
        </p:nvSpPr>
        <p:spPr>
          <a:xfrm>
            <a:off x="355050" y="3019200"/>
            <a:ext cx="84339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800">
              <a:solidFill>
                <a:schemeClr val="dk1"/>
              </a:solidFill>
              <a:latin typeface="Garamond"/>
              <a:ea typeface="Garamond"/>
              <a:cs typeface="Garamond"/>
              <a:sym typeface="Garamond"/>
            </a:endParaRPr>
          </a:p>
        </p:txBody>
      </p:sp>
      <p:sp>
        <p:nvSpPr>
          <p:cNvPr id="260" name="Google Shape;260;p45"/>
          <p:cNvSpPr txBox="1"/>
          <p:nvPr/>
        </p:nvSpPr>
        <p:spPr>
          <a:xfrm>
            <a:off x="6383450" y="584475"/>
            <a:ext cx="24264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Garamond"/>
              <a:ea typeface="Garamond"/>
              <a:cs typeface="Garamond"/>
              <a:sym typeface="Garamond"/>
            </a:endParaRPr>
          </a:p>
        </p:txBody>
      </p:sp>
      <p:sp>
        <p:nvSpPr>
          <p:cNvPr id="261" name="Google Shape;261;p45"/>
          <p:cNvSpPr txBox="1"/>
          <p:nvPr/>
        </p:nvSpPr>
        <p:spPr>
          <a:xfrm>
            <a:off x="448500" y="584475"/>
            <a:ext cx="2759400" cy="318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 sz="1600" u="sng">
                <a:solidFill>
                  <a:schemeClr val="dk1"/>
                </a:solidFill>
                <a:latin typeface="Garamond"/>
                <a:ea typeface="Garamond"/>
                <a:cs typeface="Garamond"/>
                <a:sym typeface="Garamond"/>
              </a:rPr>
              <a:t>Corporate Payments</a:t>
            </a:r>
            <a:endParaRPr b="1" sz="1600" u="sng">
              <a:solidFill>
                <a:schemeClr val="dk1"/>
              </a:solidFill>
              <a:latin typeface="Garamond"/>
              <a:ea typeface="Garamond"/>
              <a:cs typeface="Garamond"/>
              <a:sym typeface="Garamond"/>
            </a:endParaRPr>
          </a:p>
          <a:p>
            <a:pPr indent="-317500" lvl="0" marL="4572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Offering AP Automation</a:t>
            </a:r>
            <a:endParaRPr>
              <a:solidFill>
                <a:schemeClr val="dk1"/>
              </a:solidFill>
              <a:latin typeface="Garamond"/>
              <a:ea typeface="Garamond"/>
              <a:cs typeface="Garamond"/>
              <a:sym typeface="Garamond"/>
            </a:endParaRPr>
          </a:p>
          <a:p>
            <a:pPr indent="-317500" lvl="0" marL="4572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Commercial Cards</a:t>
            </a:r>
            <a:endParaRPr>
              <a:solidFill>
                <a:schemeClr val="dk1"/>
              </a:solidFill>
              <a:latin typeface="Garamond"/>
              <a:ea typeface="Garamond"/>
              <a:cs typeface="Garamond"/>
              <a:sym typeface="Garamond"/>
            </a:endParaRPr>
          </a:p>
          <a:p>
            <a:pPr indent="-317500" lvl="0" marL="4572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Cross Border Payments</a:t>
            </a:r>
            <a:endParaRPr>
              <a:solidFill>
                <a:schemeClr val="dk1"/>
              </a:solidFill>
              <a:latin typeface="Garamond"/>
              <a:ea typeface="Garamond"/>
              <a:cs typeface="Garamond"/>
              <a:sym typeface="Garamond"/>
            </a:endParaRPr>
          </a:p>
          <a:p>
            <a:pPr indent="0" lvl="0" marL="0" rtl="0" algn="l">
              <a:lnSpc>
                <a:spcPct val="115000"/>
              </a:lnSpc>
              <a:spcBef>
                <a:spcPts val="0"/>
              </a:spcBef>
              <a:spcAft>
                <a:spcPts val="0"/>
              </a:spcAft>
              <a:buNone/>
            </a:pPr>
            <a:r>
              <a:rPr b="1" lang="en" sz="1600" u="sng">
                <a:solidFill>
                  <a:schemeClr val="dk1"/>
                </a:solidFill>
                <a:latin typeface="Garamond"/>
                <a:ea typeface="Garamond"/>
                <a:cs typeface="Garamond"/>
                <a:sym typeface="Garamond"/>
              </a:rPr>
              <a:t>Vehicle Payments </a:t>
            </a:r>
            <a:endParaRPr b="1" sz="1600" u="sng">
              <a:solidFill>
                <a:schemeClr val="dk1"/>
              </a:solidFill>
              <a:latin typeface="Garamond"/>
              <a:ea typeface="Garamond"/>
              <a:cs typeface="Garamond"/>
              <a:sym typeface="Garamond"/>
            </a:endParaRPr>
          </a:p>
          <a:p>
            <a:pPr indent="-317500" lvl="0" marL="4572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Fuel and EV charging</a:t>
            </a:r>
            <a:endParaRPr>
              <a:solidFill>
                <a:schemeClr val="dk1"/>
              </a:solidFill>
              <a:latin typeface="Garamond"/>
              <a:ea typeface="Garamond"/>
              <a:cs typeface="Garamond"/>
              <a:sym typeface="Garamond"/>
            </a:endParaRPr>
          </a:p>
          <a:p>
            <a:pPr indent="-317500" lvl="0" marL="4572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Tolls </a:t>
            </a:r>
            <a:endParaRPr>
              <a:solidFill>
                <a:schemeClr val="dk1"/>
              </a:solidFill>
              <a:latin typeface="Garamond"/>
              <a:ea typeface="Garamond"/>
              <a:cs typeface="Garamond"/>
              <a:sym typeface="Garamond"/>
            </a:endParaRPr>
          </a:p>
          <a:p>
            <a:pPr indent="-317500" lvl="0" marL="4572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Parking </a:t>
            </a:r>
            <a:endParaRPr>
              <a:solidFill>
                <a:schemeClr val="dk1"/>
              </a:solidFill>
              <a:latin typeface="Garamond"/>
              <a:ea typeface="Garamond"/>
              <a:cs typeface="Garamond"/>
              <a:sym typeface="Garamond"/>
            </a:endParaRPr>
          </a:p>
          <a:p>
            <a:pPr indent="-317500" lvl="0" marL="4572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Auto Insurance</a:t>
            </a:r>
            <a:endParaRPr>
              <a:solidFill>
                <a:schemeClr val="dk1"/>
              </a:solidFill>
              <a:latin typeface="Garamond"/>
              <a:ea typeface="Garamond"/>
              <a:cs typeface="Garamond"/>
              <a:sym typeface="Garamond"/>
            </a:endParaRPr>
          </a:p>
          <a:p>
            <a:pPr indent="-317500" lvl="0" marL="4572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Maintenance and Service</a:t>
            </a:r>
            <a:endParaRPr>
              <a:solidFill>
                <a:schemeClr val="dk1"/>
              </a:solidFill>
              <a:latin typeface="Garamond"/>
              <a:ea typeface="Garamond"/>
              <a:cs typeface="Garamond"/>
              <a:sym typeface="Garamond"/>
            </a:endParaRPr>
          </a:p>
          <a:p>
            <a:pPr indent="0" lvl="0" marL="0" rtl="0" algn="l">
              <a:lnSpc>
                <a:spcPct val="115000"/>
              </a:lnSpc>
              <a:spcBef>
                <a:spcPts val="0"/>
              </a:spcBef>
              <a:spcAft>
                <a:spcPts val="0"/>
              </a:spcAft>
              <a:buNone/>
            </a:pPr>
            <a:r>
              <a:rPr b="1" lang="en" sz="1600" u="sng">
                <a:solidFill>
                  <a:schemeClr val="dk1"/>
                </a:solidFill>
                <a:latin typeface="Garamond"/>
                <a:ea typeface="Garamond"/>
                <a:cs typeface="Garamond"/>
                <a:sym typeface="Garamond"/>
              </a:rPr>
              <a:t>Lodging Payments </a:t>
            </a:r>
            <a:endParaRPr b="1" sz="1600" u="sng">
              <a:solidFill>
                <a:schemeClr val="dk1"/>
              </a:solidFill>
              <a:latin typeface="Garamond"/>
              <a:ea typeface="Garamond"/>
              <a:cs typeface="Garamond"/>
              <a:sym typeface="Garamond"/>
            </a:endParaRPr>
          </a:p>
          <a:p>
            <a:pPr indent="-317500" lvl="0" marL="4572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Managed Lodging Programs</a:t>
            </a:r>
            <a:endParaRPr>
              <a:solidFill>
                <a:schemeClr val="dk1"/>
              </a:solidFill>
              <a:latin typeface="Garamond"/>
              <a:ea typeface="Garamond"/>
              <a:cs typeface="Garamond"/>
              <a:sym typeface="Garamond"/>
            </a:endParaRPr>
          </a:p>
          <a:p>
            <a:pPr indent="-317500" lvl="0" marL="4572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Airline passengers and Crews</a:t>
            </a:r>
            <a:endParaRPr>
              <a:solidFill>
                <a:schemeClr val="dk1"/>
              </a:solidFill>
              <a:latin typeface="Garamond"/>
              <a:ea typeface="Garamond"/>
              <a:cs typeface="Garamond"/>
              <a:sym typeface="Garamond"/>
            </a:endParaRPr>
          </a:p>
        </p:txBody>
      </p:sp>
      <p:cxnSp>
        <p:nvCxnSpPr>
          <p:cNvPr id="262" name="Google Shape;262;p45"/>
          <p:cNvCxnSpPr/>
          <p:nvPr/>
        </p:nvCxnSpPr>
        <p:spPr>
          <a:xfrm>
            <a:off x="457200" y="471656"/>
            <a:ext cx="8229600" cy="0"/>
          </a:xfrm>
          <a:prstGeom prst="straightConnector1">
            <a:avLst/>
          </a:prstGeom>
          <a:noFill/>
          <a:ln cap="flat" cmpd="sng" w="38100">
            <a:solidFill>
              <a:srgbClr val="1155CC"/>
            </a:solidFill>
            <a:prstDash val="solid"/>
            <a:round/>
            <a:headEnd len="sm" w="sm" type="none"/>
            <a:tailEnd len="sm" w="sm" type="none"/>
          </a:ln>
        </p:spPr>
      </p:cxnSp>
      <p:pic>
        <p:nvPicPr>
          <p:cNvPr id="263" name="Google Shape;263;p45"/>
          <p:cNvPicPr preferRelativeResize="0"/>
          <p:nvPr/>
        </p:nvPicPr>
        <p:blipFill>
          <a:blip r:embed="rId3">
            <a:alphaModFix/>
          </a:blip>
          <a:stretch>
            <a:fillRect/>
          </a:stretch>
        </p:blipFill>
        <p:spPr>
          <a:xfrm>
            <a:off x="7430249" y="4502851"/>
            <a:ext cx="1228164" cy="526349"/>
          </a:xfrm>
          <a:prstGeom prst="rect">
            <a:avLst/>
          </a:prstGeom>
          <a:noFill/>
          <a:ln>
            <a:noFill/>
          </a:ln>
        </p:spPr>
      </p:pic>
      <p:pic>
        <p:nvPicPr>
          <p:cNvPr id="264" name="Google Shape;264;p45"/>
          <p:cNvPicPr preferRelativeResize="0"/>
          <p:nvPr/>
        </p:nvPicPr>
        <p:blipFill>
          <a:blip r:embed="rId4">
            <a:alphaModFix/>
          </a:blip>
          <a:stretch>
            <a:fillRect/>
          </a:stretch>
        </p:blipFill>
        <p:spPr>
          <a:xfrm>
            <a:off x="7106925" y="83400"/>
            <a:ext cx="1415294" cy="346200"/>
          </a:xfrm>
          <a:prstGeom prst="rect">
            <a:avLst/>
          </a:prstGeom>
          <a:noFill/>
          <a:ln>
            <a:noFill/>
          </a:ln>
        </p:spPr>
      </p:pic>
      <p:pic>
        <p:nvPicPr>
          <p:cNvPr id="265" name="Google Shape;265;p45"/>
          <p:cNvPicPr preferRelativeResize="0"/>
          <p:nvPr/>
        </p:nvPicPr>
        <p:blipFill>
          <a:blip r:embed="rId5">
            <a:alphaModFix/>
          </a:blip>
          <a:stretch>
            <a:fillRect/>
          </a:stretch>
        </p:blipFill>
        <p:spPr>
          <a:xfrm>
            <a:off x="6465500" y="632525"/>
            <a:ext cx="2262312" cy="1729726"/>
          </a:xfrm>
          <a:prstGeom prst="rect">
            <a:avLst/>
          </a:prstGeom>
          <a:noFill/>
          <a:ln>
            <a:noFill/>
          </a:ln>
        </p:spPr>
      </p:pic>
      <p:sp>
        <p:nvSpPr>
          <p:cNvPr id="266" name="Google Shape;266;p45"/>
          <p:cNvSpPr txBox="1"/>
          <p:nvPr/>
        </p:nvSpPr>
        <p:spPr>
          <a:xfrm>
            <a:off x="3281700" y="584475"/>
            <a:ext cx="3008400" cy="2758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 sz="1600" u="sng">
                <a:solidFill>
                  <a:schemeClr val="dk1"/>
                </a:solidFill>
                <a:latin typeface="Garamond"/>
                <a:ea typeface="Garamond"/>
                <a:cs typeface="Garamond"/>
                <a:sym typeface="Garamond"/>
              </a:rPr>
              <a:t>Ap Automation</a:t>
            </a:r>
            <a:endParaRPr b="1" sz="1600" u="sng">
              <a:solidFill>
                <a:schemeClr val="dk1"/>
              </a:solidFill>
              <a:latin typeface="Garamond"/>
              <a:ea typeface="Garamond"/>
              <a:cs typeface="Garamond"/>
              <a:sym typeface="Garamond"/>
            </a:endParaRPr>
          </a:p>
          <a:p>
            <a:pPr indent="-317500" lvl="0" marL="457200" rtl="0" algn="l">
              <a:spcBef>
                <a:spcPts val="0"/>
              </a:spcBef>
              <a:spcAft>
                <a:spcPts val="0"/>
              </a:spcAft>
              <a:buClr>
                <a:schemeClr val="dk1"/>
              </a:buClr>
              <a:buSzPts val="1400"/>
              <a:buFont typeface="Garamond"/>
              <a:buChar char="●"/>
            </a:pPr>
            <a:r>
              <a:rPr lang="en">
                <a:solidFill>
                  <a:schemeClr val="dk1"/>
                </a:solidFill>
                <a:highlight>
                  <a:srgbClr val="FFFFFF"/>
                </a:highlight>
                <a:latin typeface="Garamond"/>
                <a:ea typeface="Garamond"/>
                <a:cs typeface="Garamond"/>
                <a:sym typeface="Garamond"/>
              </a:rPr>
              <a:t>Accounts payable automation uses AI-driven technologies to help streamline and enhance accounts payable processes.</a:t>
            </a:r>
            <a:endParaRPr>
              <a:solidFill>
                <a:schemeClr val="dk1"/>
              </a:solidFill>
              <a:latin typeface="Garamond"/>
              <a:ea typeface="Garamond"/>
              <a:cs typeface="Garamond"/>
              <a:sym typeface="Garamond"/>
            </a:endParaRPr>
          </a:p>
          <a:p>
            <a:pPr indent="0" lvl="0" marL="0" rtl="0" algn="l">
              <a:lnSpc>
                <a:spcPct val="115000"/>
              </a:lnSpc>
              <a:spcBef>
                <a:spcPts val="0"/>
              </a:spcBef>
              <a:spcAft>
                <a:spcPts val="0"/>
              </a:spcAft>
              <a:buNone/>
            </a:pPr>
            <a:r>
              <a:rPr b="1" lang="en" sz="1600" u="sng">
                <a:solidFill>
                  <a:schemeClr val="dk1"/>
                </a:solidFill>
                <a:latin typeface="Garamond"/>
                <a:ea typeface="Garamond"/>
                <a:cs typeface="Garamond"/>
                <a:sym typeface="Garamond"/>
              </a:rPr>
              <a:t>Commercial Cards</a:t>
            </a:r>
            <a:endParaRPr b="1" sz="1600" u="sng">
              <a:solidFill>
                <a:schemeClr val="dk1"/>
              </a:solidFill>
              <a:latin typeface="Garamond"/>
              <a:ea typeface="Garamond"/>
              <a:cs typeface="Garamond"/>
              <a:sym typeface="Garamond"/>
            </a:endParaRPr>
          </a:p>
          <a:p>
            <a:pPr indent="-317500" lvl="0" marL="4572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Basically a corporate credit card</a:t>
            </a:r>
            <a:endParaRPr>
              <a:solidFill>
                <a:schemeClr val="dk1"/>
              </a:solidFill>
              <a:latin typeface="Garamond"/>
              <a:ea typeface="Garamond"/>
              <a:cs typeface="Garamond"/>
              <a:sym typeface="Garamond"/>
            </a:endParaRPr>
          </a:p>
          <a:p>
            <a:pPr indent="-317500" lvl="0" marL="4572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They have higher limits</a:t>
            </a:r>
            <a:endParaRPr>
              <a:solidFill>
                <a:schemeClr val="dk1"/>
              </a:solidFill>
              <a:latin typeface="Garamond"/>
              <a:ea typeface="Garamond"/>
              <a:cs typeface="Garamond"/>
              <a:sym typeface="Garamond"/>
            </a:endParaRPr>
          </a:p>
          <a:p>
            <a:pPr indent="0" lvl="0" marL="0" rtl="0" algn="l">
              <a:lnSpc>
                <a:spcPct val="115000"/>
              </a:lnSpc>
              <a:spcBef>
                <a:spcPts val="0"/>
              </a:spcBef>
              <a:spcAft>
                <a:spcPts val="0"/>
              </a:spcAft>
              <a:buNone/>
            </a:pPr>
            <a:r>
              <a:rPr b="1" lang="en" sz="1600" u="sng">
                <a:solidFill>
                  <a:schemeClr val="dk1"/>
                </a:solidFill>
                <a:latin typeface="Garamond"/>
                <a:ea typeface="Garamond"/>
                <a:cs typeface="Garamond"/>
                <a:sym typeface="Garamond"/>
              </a:rPr>
              <a:t>Cross Border Payments</a:t>
            </a:r>
            <a:endParaRPr b="1" sz="1600" u="sng">
              <a:solidFill>
                <a:schemeClr val="dk1"/>
              </a:solidFill>
              <a:latin typeface="Garamond"/>
              <a:ea typeface="Garamond"/>
              <a:cs typeface="Garamond"/>
              <a:sym typeface="Garamond"/>
            </a:endParaRPr>
          </a:p>
          <a:p>
            <a:pPr indent="-317500" lvl="0" marL="4572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Streamlined Payments across Countries</a:t>
            </a:r>
            <a:endParaRPr>
              <a:solidFill>
                <a:schemeClr val="dk1"/>
              </a:solidFill>
              <a:latin typeface="Garamond"/>
              <a:ea typeface="Garamond"/>
              <a:cs typeface="Garamond"/>
              <a:sym typeface="Garamon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6"/>
          <p:cNvSpPr txBox="1"/>
          <p:nvPr/>
        </p:nvSpPr>
        <p:spPr>
          <a:xfrm>
            <a:off x="448500" y="83410"/>
            <a:ext cx="8247000" cy="346200"/>
          </a:xfrm>
          <a:prstGeom prst="rect">
            <a:avLst/>
          </a:prstGeom>
          <a:noFill/>
          <a:ln>
            <a:noFill/>
          </a:ln>
        </p:spPr>
        <p:txBody>
          <a:bodyPr anchorCtr="0" anchor="t" bIns="0" lIns="0" spcFirstLastPara="1" rIns="0" wrap="square" tIns="0">
            <a:noAutofit/>
          </a:bodyPr>
          <a:lstStyle/>
          <a:p>
            <a:pPr indent="0" lvl="0" marL="0" marR="0" rtl="0" algn="l">
              <a:lnSpc>
                <a:spcPct val="95000"/>
              </a:lnSpc>
              <a:spcBef>
                <a:spcPts val="0"/>
              </a:spcBef>
              <a:spcAft>
                <a:spcPts val="0"/>
              </a:spcAft>
              <a:buClr>
                <a:srgbClr val="000000"/>
              </a:buClr>
              <a:buSzPts val="2400"/>
              <a:buFont typeface="Arial"/>
              <a:buNone/>
            </a:pPr>
            <a:r>
              <a:rPr b="1" lang="en" sz="2400">
                <a:latin typeface="Garamond"/>
                <a:ea typeface="Garamond"/>
                <a:cs typeface="Garamond"/>
                <a:sym typeface="Garamond"/>
              </a:rPr>
              <a:t>Financials, Valuation, and Outlook - Alvin</a:t>
            </a:r>
            <a:endParaRPr b="1" i="0" sz="2400" u="none" cap="none" strike="noStrike">
              <a:solidFill>
                <a:srgbClr val="000000"/>
              </a:solidFill>
              <a:latin typeface="Garamond"/>
              <a:ea typeface="Garamond"/>
              <a:cs typeface="Garamond"/>
              <a:sym typeface="Garamond"/>
            </a:endParaRPr>
          </a:p>
        </p:txBody>
      </p:sp>
      <p:sp>
        <p:nvSpPr>
          <p:cNvPr id="273" name="Google Shape;273;p46"/>
          <p:cNvSpPr txBox="1"/>
          <p:nvPr/>
        </p:nvSpPr>
        <p:spPr>
          <a:xfrm>
            <a:off x="448500" y="569419"/>
            <a:ext cx="8135100" cy="4234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700" u="sng">
                <a:solidFill>
                  <a:schemeClr val="dk1"/>
                </a:solidFill>
                <a:latin typeface="Garamond"/>
                <a:ea typeface="Garamond"/>
                <a:cs typeface="Garamond"/>
                <a:sym typeface="Garamond"/>
              </a:rPr>
              <a:t>Current Financials</a:t>
            </a:r>
            <a:endParaRPr b="1" sz="1700" u="sng">
              <a:solidFill>
                <a:schemeClr val="dk1"/>
              </a:solidFill>
              <a:latin typeface="Garamond"/>
              <a:ea typeface="Garamond"/>
              <a:cs typeface="Garamond"/>
              <a:sym typeface="Garamond"/>
            </a:endParaRPr>
          </a:p>
          <a:p>
            <a:pPr indent="-317500" lvl="0" marL="4572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Current Price</a:t>
            </a:r>
            <a:endParaRPr>
              <a:solidFill>
                <a:schemeClr val="dk1"/>
              </a:solidFill>
              <a:latin typeface="Garamond"/>
              <a:ea typeface="Garamond"/>
              <a:cs typeface="Garamond"/>
              <a:sym typeface="Garamond"/>
            </a:endParaRPr>
          </a:p>
          <a:p>
            <a:pPr indent="-317500" lvl="1" marL="9144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$366.01</a:t>
            </a:r>
            <a:endParaRPr>
              <a:solidFill>
                <a:schemeClr val="dk1"/>
              </a:solidFill>
              <a:latin typeface="Garamond"/>
              <a:ea typeface="Garamond"/>
              <a:cs typeface="Garamond"/>
              <a:sym typeface="Garamond"/>
            </a:endParaRPr>
          </a:p>
          <a:p>
            <a:pPr indent="-317500" lvl="0" marL="4572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Market Cap</a:t>
            </a:r>
            <a:endParaRPr>
              <a:solidFill>
                <a:schemeClr val="dk1"/>
              </a:solidFill>
              <a:latin typeface="Garamond"/>
              <a:ea typeface="Garamond"/>
              <a:cs typeface="Garamond"/>
              <a:sym typeface="Garamond"/>
            </a:endParaRPr>
          </a:p>
          <a:p>
            <a:pPr indent="-317500" lvl="1" marL="9144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25.51B</a:t>
            </a:r>
            <a:endParaRPr>
              <a:solidFill>
                <a:schemeClr val="dk1"/>
              </a:solidFill>
              <a:latin typeface="Garamond"/>
              <a:ea typeface="Garamond"/>
              <a:cs typeface="Garamond"/>
              <a:sym typeface="Garamond"/>
            </a:endParaRPr>
          </a:p>
          <a:p>
            <a:pPr indent="-317500" lvl="0" marL="4572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Trailing P/E</a:t>
            </a:r>
            <a:endParaRPr>
              <a:solidFill>
                <a:schemeClr val="dk1"/>
              </a:solidFill>
              <a:latin typeface="Garamond"/>
              <a:ea typeface="Garamond"/>
              <a:cs typeface="Garamond"/>
              <a:sym typeface="Garamond"/>
            </a:endParaRPr>
          </a:p>
          <a:p>
            <a:pPr indent="-317500" lvl="1" marL="9144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26.12</a:t>
            </a:r>
            <a:endParaRPr>
              <a:solidFill>
                <a:schemeClr val="dk1"/>
              </a:solidFill>
              <a:latin typeface="Garamond"/>
              <a:ea typeface="Garamond"/>
              <a:cs typeface="Garamond"/>
              <a:sym typeface="Garamond"/>
            </a:endParaRPr>
          </a:p>
          <a:p>
            <a:pPr indent="-317500" lvl="0" marL="4572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EV/EBITDA</a:t>
            </a:r>
            <a:endParaRPr>
              <a:solidFill>
                <a:schemeClr val="dk1"/>
              </a:solidFill>
              <a:latin typeface="Garamond"/>
              <a:ea typeface="Garamond"/>
              <a:cs typeface="Garamond"/>
              <a:sym typeface="Garamond"/>
            </a:endParaRPr>
          </a:p>
          <a:p>
            <a:pPr indent="-317500" lvl="1" marL="9144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15.58</a:t>
            </a:r>
            <a:endParaRPr>
              <a:solidFill>
                <a:schemeClr val="dk1"/>
              </a:solidFill>
              <a:latin typeface="Garamond"/>
              <a:ea typeface="Garamond"/>
              <a:cs typeface="Garamond"/>
              <a:sym typeface="Garamond"/>
            </a:endParaRPr>
          </a:p>
          <a:p>
            <a:pPr indent="-317500" lvl="0" marL="4572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EV/Revenue</a:t>
            </a:r>
            <a:endParaRPr>
              <a:solidFill>
                <a:schemeClr val="dk1"/>
              </a:solidFill>
              <a:latin typeface="Garamond"/>
              <a:ea typeface="Garamond"/>
              <a:cs typeface="Garamond"/>
              <a:sym typeface="Garamond"/>
            </a:endParaRPr>
          </a:p>
          <a:p>
            <a:pPr indent="-317500" lvl="1" marL="9144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8.25</a:t>
            </a:r>
            <a:endParaRPr>
              <a:solidFill>
                <a:schemeClr val="dk1"/>
              </a:solidFill>
              <a:latin typeface="Garamond"/>
              <a:ea typeface="Garamond"/>
              <a:cs typeface="Garamond"/>
              <a:sym typeface="Garamond"/>
            </a:endParaRPr>
          </a:p>
          <a:p>
            <a:pPr indent="-317500" lvl="0" marL="4572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Earnings Per Share</a:t>
            </a:r>
            <a:endParaRPr>
              <a:solidFill>
                <a:schemeClr val="dk1"/>
              </a:solidFill>
              <a:latin typeface="Garamond"/>
              <a:ea typeface="Garamond"/>
              <a:cs typeface="Garamond"/>
              <a:sym typeface="Garamond"/>
            </a:endParaRPr>
          </a:p>
          <a:p>
            <a:pPr indent="-317500" lvl="1" marL="9144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14.32</a:t>
            </a:r>
            <a:endParaRPr>
              <a:solidFill>
                <a:schemeClr val="dk1"/>
              </a:solidFill>
              <a:latin typeface="Garamond"/>
              <a:ea typeface="Garamond"/>
              <a:cs typeface="Garamond"/>
              <a:sym typeface="Garamond"/>
            </a:endParaRPr>
          </a:p>
          <a:p>
            <a:pPr indent="0" lvl="0" marL="0" rtl="0" algn="l">
              <a:lnSpc>
                <a:spcPct val="115000"/>
              </a:lnSpc>
              <a:spcBef>
                <a:spcPts val="0"/>
              </a:spcBef>
              <a:spcAft>
                <a:spcPts val="0"/>
              </a:spcAft>
              <a:buNone/>
            </a:pPr>
            <a:r>
              <a:rPr b="1" lang="en" sz="1700" u="sng">
                <a:solidFill>
                  <a:schemeClr val="dk1"/>
                </a:solidFill>
                <a:latin typeface="Garamond"/>
                <a:ea typeface="Garamond"/>
                <a:cs typeface="Garamond"/>
                <a:sym typeface="Garamond"/>
              </a:rPr>
              <a:t>Future Expectations</a:t>
            </a:r>
            <a:endParaRPr sz="1500">
              <a:solidFill>
                <a:schemeClr val="dk1"/>
              </a:solidFill>
              <a:latin typeface="Garamond"/>
              <a:ea typeface="Garamond"/>
              <a:cs typeface="Garamond"/>
              <a:sym typeface="Garamond"/>
            </a:endParaRPr>
          </a:p>
          <a:p>
            <a:pPr indent="-317500" lvl="0" marL="4572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Forward P/E</a:t>
            </a:r>
            <a:endParaRPr>
              <a:solidFill>
                <a:schemeClr val="dk1"/>
              </a:solidFill>
              <a:latin typeface="Garamond"/>
              <a:ea typeface="Garamond"/>
              <a:cs typeface="Garamond"/>
              <a:sym typeface="Garamond"/>
            </a:endParaRPr>
          </a:p>
          <a:p>
            <a:pPr indent="-317500" lvl="1" marL="9144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16.42</a:t>
            </a:r>
            <a:endParaRPr>
              <a:solidFill>
                <a:schemeClr val="dk1"/>
              </a:solidFill>
              <a:latin typeface="Garamond"/>
              <a:ea typeface="Garamond"/>
              <a:cs typeface="Garamond"/>
              <a:sym typeface="Garamond"/>
            </a:endParaRPr>
          </a:p>
          <a:p>
            <a:pPr indent="-317500" lvl="0" marL="4572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Return on Equity</a:t>
            </a:r>
            <a:endParaRPr>
              <a:solidFill>
                <a:schemeClr val="dk1"/>
              </a:solidFill>
              <a:latin typeface="Garamond"/>
              <a:ea typeface="Garamond"/>
              <a:cs typeface="Garamond"/>
              <a:sym typeface="Garamond"/>
            </a:endParaRPr>
          </a:p>
          <a:p>
            <a:pPr indent="-317500" lvl="1" marL="914400" rtl="0" algn="l">
              <a:spcBef>
                <a:spcPts val="0"/>
              </a:spcBef>
              <a:spcAft>
                <a:spcPts val="0"/>
              </a:spcAft>
              <a:buClr>
                <a:schemeClr val="dk1"/>
              </a:buClr>
              <a:buSzPts val="1400"/>
              <a:buFont typeface="Garamond"/>
              <a:buChar char="○"/>
            </a:pPr>
            <a:r>
              <a:rPr lang="en">
                <a:solidFill>
                  <a:schemeClr val="dk1"/>
                </a:solidFill>
                <a:latin typeface="Garamond"/>
                <a:ea typeface="Garamond"/>
                <a:cs typeface="Garamond"/>
                <a:sym typeface="Garamond"/>
              </a:rPr>
              <a:t>32.84%</a:t>
            </a:r>
            <a:endParaRPr>
              <a:solidFill>
                <a:schemeClr val="dk1"/>
              </a:solidFill>
              <a:latin typeface="Garamond"/>
              <a:ea typeface="Garamond"/>
              <a:cs typeface="Garamond"/>
              <a:sym typeface="Garamond"/>
            </a:endParaRPr>
          </a:p>
        </p:txBody>
      </p:sp>
      <p:cxnSp>
        <p:nvCxnSpPr>
          <p:cNvPr id="274" name="Google Shape;274;p46"/>
          <p:cNvCxnSpPr/>
          <p:nvPr/>
        </p:nvCxnSpPr>
        <p:spPr>
          <a:xfrm>
            <a:off x="457200" y="471656"/>
            <a:ext cx="8229600" cy="0"/>
          </a:xfrm>
          <a:prstGeom prst="straightConnector1">
            <a:avLst/>
          </a:prstGeom>
          <a:noFill/>
          <a:ln cap="flat" cmpd="sng" w="38100">
            <a:solidFill>
              <a:srgbClr val="1155CC"/>
            </a:solidFill>
            <a:prstDash val="solid"/>
            <a:round/>
            <a:headEnd len="sm" w="sm" type="none"/>
            <a:tailEnd len="sm" w="sm" type="none"/>
          </a:ln>
        </p:spPr>
      </p:cxnSp>
      <p:pic>
        <p:nvPicPr>
          <p:cNvPr id="275" name="Google Shape;275;p46"/>
          <p:cNvPicPr preferRelativeResize="0"/>
          <p:nvPr/>
        </p:nvPicPr>
        <p:blipFill>
          <a:blip r:embed="rId3">
            <a:alphaModFix/>
          </a:blip>
          <a:stretch>
            <a:fillRect/>
          </a:stretch>
        </p:blipFill>
        <p:spPr>
          <a:xfrm>
            <a:off x="7430249" y="4502851"/>
            <a:ext cx="1228164" cy="526349"/>
          </a:xfrm>
          <a:prstGeom prst="rect">
            <a:avLst/>
          </a:prstGeom>
          <a:noFill/>
          <a:ln>
            <a:noFill/>
          </a:ln>
        </p:spPr>
      </p:pic>
      <p:pic>
        <p:nvPicPr>
          <p:cNvPr id="276" name="Google Shape;276;p46"/>
          <p:cNvPicPr preferRelativeResize="0"/>
          <p:nvPr/>
        </p:nvPicPr>
        <p:blipFill>
          <a:blip r:embed="rId4">
            <a:alphaModFix/>
          </a:blip>
          <a:stretch>
            <a:fillRect/>
          </a:stretch>
        </p:blipFill>
        <p:spPr>
          <a:xfrm>
            <a:off x="7106925" y="83400"/>
            <a:ext cx="1415294" cy="346200"/>
          </a:xfrm>
          <a:prstGeom prst="rect">
            <a:avLst/>
          </a:prstGeom>
          <a:noFill/>
          <a:ln>
            <a:noFill/>
          </a:ln>
        </p:spPr>
      </p:pic>
      <p:pic>
        <p:nvPicPr>
          <p:cNvPr id="277" name="Google Shape;277;p46"/>
          <p:cNvPicPr preferRelativeResize="0"/>
          <p:nvPr/>
        </p:nvPicPr>
        <p:blipFill rotWithShape="1">
          <a:blip r:embed="rId5">
            <a:alphaModFix/>
          </a:blip>
          <a:srcRect b="3269" l="0" r="0" t="0"/>
          <a:stretch/>
        </p:blipFill>
        <p:spPr>
          <a:xfrm>
            <a:off x="3019825" y="664925"/>
            <a:ext cx="3826304" cy="2050962"/>
          </a:xfrm>
          <a:prstGeom prst="rect">
            <a:avLst/>
          </a:prstGeom>
          <a:noFill/>
          <a:ln>
            <a:noFill/>
          </a:ln>
        </p:spPr>
      </p:pic>
      <p:pic>
        <p:nvPicPr>
          <p:cNvPr id="278" name="Google Shape;278;p46"/>
          <p:cNvPicPr preferRelativeResize="0"/>
          <p:nvPr/>
        </p:nvPicPr>
        <p:blipFill>
          <a:blip r:embed="rId6">
            <a:alphaModFix/>
          </a:blip>
          <a:stretch>
            <a:fillRect/>
          </a:stretch>
        </p:blipFill>
        <p:spPr>
          <a:xfrm>
            <a:off x="3035050" y="2813975"/>
            <a:ext cx="3795850" cy="1859750"/>
          </a:xfrm>
          <a:prstGeom prst="rect">
            <a:avLst/>
          </a:prstGeom>
          <a:noFill/>
          <a:ln>
            <a:noFill/>
          </a:ln>
        </p:spPr>
      </p:pic>
      <p:sp>
        <p:nvSpPr>
          <p:cNvPr id="279" name="Google Shape;279;p46"/>
          <p:cNvSpPr txBox="1"/>
          <p:nvPr/>
        </p:nvSpPr>
        <p:spPr>
          <a:xfrm>
            <a:off x="7499863" y="1490300"/>
            <a:ext cx="157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Garamond"/>
                <a:ea typeface="Garamond"/>
                <a:cs typeface="Garamond"/>
                <a:sym typeface="Garamond"/>
              </a:rPr>
              <a:t>Yahoo Finance</a:t>
            </a:r>
            <a:endParaRPr>
              <a:solidFill>
                <a:schemeClr val="dk2"/>
              </a:solidFill>
              <a:latin typeface="Garamond"/>
              <a:ea typeface="Garamond"/>
              <a:cs typeface="Garamond"/>
              <a:sym typeface="Garamond"/>
            </a:endParaRPr>
          </a:p>
        </p:txBody>
      </p:sp>
      <p:sp>
        <p:nvSpPr>
          <p:cNvPr id="280" name="Google Shape;280;p46"/>
          <p:cNvSpPr txBox="1"/>
          <p:nvPr/>
        </p:nvSpPr>
        <p:spPr>
          <a:xfrm>
            <a:off x="7606400" y="3192800"/>
            <a:ext cx="157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Garamond"/>
                <a:ea typeface="Garamond"/>
                <a:cs typeface="Garamond"/>
                <a:sym typeface="Garamond"/>
              </a:rPr>
              <a:t>TradingView</a:t>
            </a:r>
            <a:endParaRPr>
              <a:solidFill>
                <a:schemeClr val="dk2"/>
              </a:solidFill>
              <a:latin typeface="Garamond"/>
              <a:ea typeface="Garamond"/>
              <a:cs typeface="Garamond"/>
              <a:sym typeface="Garamond"/>
            </a:endParaRPr>
          </a:p>
        </p:txBody>
      </p:sp>
      <p:sp>
        <p:nvSpPr>
          <p:cNvPr id="281" name="Google Shape;281;p46"/>
          <p:cNvSpPr txBox="1"/>
          <p:nvPr/>
        </p:nvSpPr>
        <p:spPr>
          <a:xfrm>
            <a:off x="0" y="4803925"/>
            <a:ext cx="3000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chemeClr val="dk2"/>
                </a:solidFill>
                <a:latin typeface="Garamond"/>
                <a:ea typeface="Garamond"/>
                <a:cs typeface="Garamond"/>
                <a:sym typeface="Garamond"/>
              </a:rPr>
              <a:t>Source: </a:t>
            </a:r>
            <a:r>
              <a:rPr lang="en" sz="900" u="sng">
                <a:solidFill>
                  <a:schemeClr val="hlink"/>
                </a:solidFill>
                <a:latin typeface="Garamond"/>
                <a:ea typeface="Garamond"/>
                <a:cs typeface="Garamond"/>
                <a:sym typeface="Garamond"/>
                <a:hlinkClick r:id="rId7"/>
              </a:rPr>
              <a:t>Yahoo Finance</a:t>
            </a:r>
            <a:r>
              <a:rPr lang="en" sz="900">
                <a:solidFill>
                  <a:srgbClr val="1354CB"/>
                </a:solidFill>
                <a:latin typeface="Garamond"/>
                <a:ea typeface="Garamond"/>
                <a:cs typeface="Garamond"/>
                <a:sym typeface="Garamond"/>
              </a:rPr>
              <a:t>, </a:t>
            </a:r>
            <a:r>
              <a:rPr lang="en" sz="900" u="sng">
                <a:solidFill>
                  <a:schemeClr val="hlink"/>
                </a:solidFill>
                <a:latin typeface="Garamond"/>
                <a:ea typeface="Garamond"/>
                <a:cs typeface="Garamond"/>
                <a:sym typeface="Garamond"/>
                <a:hlinkClick r:id="rId8"/>
              </a:rPr>
              <a:t>TradingView</a:t>
            </a:r>
            <a:endParaRPr sz="900">
              <a:solidFill>
                <a:srgbClr val="1354CB"/>
              </a:solidFill>
              <a:latin typeface="Garamond"/>
              <a:ea typeface="Garamond"/>
              <a:cs typeface="Garamond"/>
              <a:sym typeface="Garamon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9"/>
          <p:cNvSpPr txBox="1"/>
          <p:nvPr>
            <p:ph type="title"/>
          </p:nvPr>
        </p:nvSpPr>
        <p:spPr>
          <a:xfrm>
            <a:off x="580550" y="205975"/>
            <a:ext cx="60144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Meeting Agenda</a:t>
            </a:r>
            <a:endParaRPr/>
          </a:p>
        </p:txBody>
      </p:sp>
      <p:sp>
        <p:nvSpPr>
          <p:cNvPr id="134" name="Google Shape;134;p29"/>
          <p:cNvSpPr txBox="1"/>
          <p:nvPr>
            <p:ph idx="1" type="body"/>
          </p:nvPr>
        </p:nvSpPr>
        <p:spPr>
          <a:xfrm>
            <a:off x="311700" y="1152475"/>
            <a:ext cx="8520600" cy="3705600"/>
          </a:xfrm>
          <a:prstGeom prst="rect">
            <a:avLst/>
          </a:prstGeom>
        </p:spPr>
        <p:txBody>
          <a:bodyPr anchorCtr="0" anchor="t" bIns="0" lIns="0" spcFirstLastPara="1" rIns="0" wrap="square" tIns="0">
            <a:noAutofit/>
          </a:bodyPr>
          <a:lstStyle/>
          <a:p>
            <a:pPr indent="-266700" lvl="0" marL="342900" rtl="0" algn="l">
              <a:lnSpc>
                <a:spcPct val="200000"/>
              </a:lnSpc>
              <a:spcBef>
                <a:spcPts val="600"/>
              </a:spcBef>
              <a:spcAft>
                <a:spcPts val="0"/>
              </a:spcAft>
              <a:buSzPts val="1800"/>
              <a:buChar char="-"/>
            </a:pPr>
            <a:r>
              <a:rPr lang="en" sz="1800"/>
              <a:t>Industry Updates</a:t>
            </a:r>
            <a:endParaRPr sz="1800"/>
          </a:p>
          <a:p>
            <a:pPr indent="-342900" lvl="0" marL="457200" rtl="0" algn="l">
              <a:lnSpc>
                <a:spcPct val="200000"/>
              </a:lnSpc>
              <a:spcBef>
                <a:spcPts val="0"/>
              </a:spcBef>
              <a:spcAft>
                <a:spcPts val="0"/>
              </a:spcAft>
              <a:buSzPts val="1800"/>
              <a:buChar char="-"/>
            </a:pPr>
            <a:r>
              <a:rPr lang="en" sz="1800"/>
              <a:t>Education Module</a:t>
            </a:r>
            <a:endParaRPr sz="1800"/>
          </a:p>
          <a:p>
            <a:pPr indent="-342900" lvl="0" marL="457200" rtl="0" algn="l">
              <a:lnSpc>
                <a:spcPct val="200000"/>
              </a:lnSpc>
              <a:spcBef>
                <a:spcPts val="0"/>
              </a:spcBef>
              <a:spcAft>
                <a:spcPts val="0"/>
              </a:spcAft>
              <a:buSzPts val="1800"/>
              <a:buChar char="-"/>
            </a:pPr>
            <a:r>
              <a:rPr lang="en" sz="1800"/>
              <a:t>Pitch from Payments</a:t>
            </a:r>
            <a:endParaRPr sz="1800"/>
          </a:p>
          <a:p>
            <a:pPr indent="-342900" lvl="0" marL="457200" rtl="0" algn="l">
              <a:lnSpc>
                <a:spcPct val="200000"/>
              </a:lnSpc>
              <a:spcBef>
                <a:spcPts val="0"/>
              </a:spcBef>
              <a:spcAft>
                <a:spcPts val="0"/>
              </a:spcAft>
              <a:buSzPts val="1800"/>
              <a:buChar char="-"/>
            </a:pPr>
            <a:r>
              <a:rPr lang="en" sz="1800"/>
              <a:t>Discussion </a:t>
            </a:r>
            <a:endParaRPr sz="1800"/>
          </a:p>
          <a:p>
            <a:pPr indent="-342900" lvl="0" marL="457200" rtl="0" algn="l">
              <a:lnSpc>
                <a:spcPct val="200000"/>
              </a:lnSpc>
              <a:spcBef>
                <a:spcPts val="0"/>
              </a:spcBef>
              <a:spcAft>
                <a:spcPts val="0"/>
              </a:spcAft>
              <a:buSzPts val="1800"/>
              <a:buChar char="-"/>
            </a:pPr>
            <a:r>
              <a:rPr lang="en" sz="1800"/>
              <a:t>Vote</a:t>
            </a:r>
            <a:endParaRPr sz="18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7"/>
          <p:cNvSpPr txBox="1"/>
          <p:nvPr/>
        </p:nvSpPr>
        <p:spPr>
          <a:xfrm>
            <a:off x="448500" y="75235"/>
            <a:ext cx="8247000" cy="346200"/>
          </a:xfrm>
          <a:prstGeom prst="rect">
            <a:avLst/>
          </a:prstGeom>
          <a:noFill/>
          <a:ln>
            <a:noFill/>
          </a:ln>
        </p:spPr>
        <p:txBody>
          <a:bodyPr anchorCtr="0" anchor="t" bIns="0" lIns="0" spcFirstLastPara="1" rIns="0" wrap="square" tIns="0">
            <a:noAutofit/>
          </a:bodyPr>
          <a:lstStyle/>
          <a:p>
            <a:pPr indent="0" lvl="0" marL="0" marR="0" rtl="0" algn="l">
              <a:lnSpc>
                <a:spcPct val="95000"/>
              </a:lnSpc>
              <a:spcBef>
                <a:spcPts val="0"/>
              </a:spcBef>
              <a:spcAft>
                <a:spcPts val="0"/>
              </a:spcAft>
              <a:buClr>
                <a:srgbClr val="000000"/>
              </a:buClr>
              <a:buSzPts val="2400"/>
              <a:buFont typeface="Arial"/>
              <a:buNone/>
            </a:pPr>
            <a:r>
              <a:rPr b="1" lang="en" sz="2400">
                <a:latin typeface="Garamond"/>
                <a:ea typeface="Garamond"/>
                <a:cs typeface="Garamond"/>
                <a:sym typeface="Garamond"/>
              </a:rPr>
              <a:t>Peer Comparison - Max</a:t>
            </a:r>
            <a:endParaRPr b="1" i="0" sz="2400" u="none" cap="none" strike="noStrike">
              <a:solidFill>
                <a:srgbClr val="000000"/>
              </a:solidFill>
              <a:latin typeface="Garamond"/>
              <a:ea typeface="Garamond"/>
              <a:cs typeface="Garamond"/>
              <a:sym typeface="Garamond"/>
            </a:endParaRPr>
          </a:p>
          <a:p>
            <a:pPr indent="0" lvl="0" marL="0" marR="0" rtl="0" algn="l">
              <a:lnSpc>
                <a:spcPct val="95000"/>
              </a:lnSpc>
              <a:spcBef>
                <a:spcPts val="0"/>
              </a:spcBef>
              <a:spcAft>
                <a:spcPts val="0"/>
              </a:spcAft>
              <a:buClr>
                <a:srgbClr val="000000"/>
              </a:buClr>
              <a:buSzPts val="2400"/>
              <a:buFont typeface="Arial"/>
              <a:buNone/>
            </a:pPr>
            <a:r>
              <a:t/>
            </a:r>
            <a:endParaRPr b="1" i="0" sz="2400" u="none" cap="none" strike="noStrike">
              <a:solidFill>
                <a:srgbClr val="000000"/>
              </a:solidFill>
              <a:latin typeface="Garamond"/>
              <a:ea typeface="Garamond"/>
              <a:cs typeface="Garamond"/>
              <a:sym typeface="Garamond"/>
            </a:endParaRPr>
          </a:p>
        </p:txBody>
      </p:sp>
      <p:sp>
        <p:nvSpPr>
          <p:cNvPr id="287" name="Google Shape;287;p47"/>
          <p:cNvSpPr txBox="1"/>
          <p:nvPr/>
        </p:nvSpPr>
        <p:spPr>
          <a:xfrm>
            <a:off x="-3" y="4952029"/>
            <a:ext cx="4277400" cy="19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600">
                <a:solidFill>
                  <a:srgbClr val="595959"/>
                </a:solidFill>
                <a:latin typeface="Proxima Nova"/>
                <a:ea typeface="Proxima Nova"/>
                <a:cs typeface="Proxima Nova"/>
                <a:sym typeface="Proxima Nova"/>
              </a:rPr>
              <a:t>Source</a:t>
            </a:r>
            <a:r>
              <a:rPr lang="en" sz="600">
                <a:solidFill>
                  <a:srgbClr val="595959"/>
                </a:solidFill>
                <a:latin typeface="Proxima Nova"/>
                <a:ea typeface="Proxima Nova"/>
                <a:cs typeface="Proxima Nova"/>
                <a:sym typeface="Proxima Nova"/>
              </a:rPr>
              <a:t>: </a:t>
            </a:r>
            <a:r>
              <a:rPr lang="en" sz="600" u="sng">
                <a:solidFill>
                  <a:srgbClr val="1354CB"/>
                </a:solidFill>
                <a:latin typeface="Proxima Nova"/>
                <a:ea typeface="Proxima Nova"/>
                <a:cs typeface="Proxima Nova"/>
                <a:sym typeface="Proxima Nova"/>
                <a:hlinkClick r:id="rId3">
                  <a:extLst>
                    <a:ext uri="{A12FA001-AC4F-418D-AE19-62706E023703}">
                      <ahyp:hlinkClr val="tx"/>
                    </a:ext>
                  </a:extLst>
                </a:hlinkClick>
              </a:rPr>
              <a:t>ATTOM Data Solutions</a:t>
            </a:r>
            <a:r>
              <a:rPr lang="en" sz="600">
                <a:solidFill>
                  <a:srgbClr val="1354CB"/>
                </a:solidFill>
                <a:latin typeface="Proxima Nova"/>
                <a:ea typeface="Proxima Nova"/>
                <a:cs typeface="Proxima Nova"/>
                <a:sym typeface="Proxima Nova"/>
              </a:rPr>
              <a:t>, </a:t>
            </a:r>
            <a:r>
              <a:rPr lang="en" sz="600" u="sng">
                <a:solidFill>
                  <a:srgbClr val="1354CB"/>
                </a:solidFill>
                <a:latin typeface="Proxima Nova"/>
                <a:ea typeface="Proxima Nova"/>
                <a:cs typeface="Proxima Nova"/>
                <a:sym typeface="Proxima Nova"/>
                <a:hlinkClick r:id="rId4">
                  <a:extLst>
                    <a:ext uri="{A12FA001-AC4F-418D-AE19-62706E023703}">
                      <ahyp:hlinkClr val="tx"/>
                    </a:ext>
                  </a:extLst>
                </a:hlinkClick>
              </a:rPr>
              <a:t>The White House</a:t>
            </a:r>
            <a:endParaRPr sz="600">
              <a:solidFill>
                <a:srgbClr val="1354CB"/>
              </a:solidFill>
              <a:latin typeface="Proxima Nova"/>
              <a:ea typeface="Proxima Nova"/>
              <a:cs typeface="Proxima Nova"/>
              <a:sym typeface="Proxima Nova"/>
            </a:endParaRPr>
          </a:p>
        </p:txBody>
      </p:sp>
      <p:sp>
        <p:nvSpPr>
          <p:cNvPr id="288" name="Google Shape;288;p47"/>
          <p:cNvSpPr txBox="1"/>
          <p:nvPr/>
        </p:nvSpPr>
        <p:spPr>
          <a:xfrm>
            <a:off x="448498" y="627225"/>
            <a:ext cx="3926400" cy="3657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200" u="sng">
                <a:solidFill>
                  <a:schemeClr val="dk1"/>
                </a:solidFill>
                <a:latin typeface="Garamond"/>
                <a:ea typeface="Garamond"/>
                <a:cs typeface="Garamond"/>
                <a:sym typeface="Garamond"/>
              </a:rPr>
              <a:t>Flywire</a:t>
            </a:r>
            <a:endParaRPr sz="1200" u="sng">
              <a:solidFill>
                <a:schemeClr val="dk1"/>
              </a:solidFill>
              <a:latin typeface="Garamond"/>
              <a:ea typeface="Garamond"/>
              <a:cs typeface="Garamond"/>
              <a:sym typeface="Garamond"/>
            </a:endParaRPr>
          </a:p>
          <a:p>
            <a:pPr indent="-304800" lvl="0" marL="457200" rtl="0" algn="l">
              <a:spcBef>
                <a:spcPts val="0"/>
              </a:spcBef>
              <a:spcAft>
                <a:spcPts val="0"/>
              </a:spcAft>
              <a:buClr>
                <a:schemeClr val="dk1"/>
              </a:buClr>
              <a:buSzPts val="1200"/>
              <a:buFont typeface="Garamond"/>
              <a:buChar char="●"/>
            </a:pPr>
            <a:r>
              <a:rPr lang="en" sz="1200">
                <a:solidFill>
                  <a:schemeClr val="dk1"/>
                </a:solidFill>
                <a:latin typeface="Garamond"/>
                <a:ea typeface="Garamond"/>
                <a:cs typeface="Garamond"/>
                <a:sym typeface="Garamond"/>
              </a:rPr>
              <a:t>Global payments and enablement software company</a:t>
            </a:r>
            <a:r>
              <a:rPr lang="en" sz="1200">
                <a:solidFill>
                  <a:srgbClr val="0E0E0E"/>
                </a:solidFill>
                <a:latin typeface="Garamond"/>
                <a:ea typeface="Garamond"/>
                <a:cs typeface="Garamond"/>
                <a:sym typeface="Garamond"/>
              </a:rPr>
              <a:t> specializing in facilitating transactions in education, healthcare, travel, and business-to-business (B2B) sectors. Founded in 2009, based in Boston, MA</a:t>
            </a:r>
            <a:endParaRPr sz="1200">
              <a:solidFill>
                <a:schemeClr val="dk1"/>
              </a:solidFill>
              <a:latin typeface="Garamond"/>
              <a:ea typeface="Garamond"/>
              <a:cs typeface="Garamond"/>
              <a:sym typeface="Garamond"/>
            </a:endParaRPr>
          </a:p>
          <a:p>
            <a:pPr indent="0" lvl="0" marL="0" rtl="0" algn="l">
              <a:lnSpc>
                <a:spcPct val="115000"/>
              </a:lnSpc>
              <a:spcBef>
                <a:spcPts val="0"/>
              </a:spcBef>
              <a:spcAft>
                <a:spcPts val="0"/>
              </a:spcAft>
              <a:buNone/>
            </a:pPr>
            <a:r>
              <a:rPr b="1" lang="en" sz="1200" u="sng">
                <a:solidFill>
                  <a:schemeClr val="dk1"/>
                </a:solidFill>
                <a:latin typeface="Garamond"/>
                <a:ea typeface="Garamond"/>
                <a:cs typeface="Garamond"/>
                <a:sym typeface="Garamond"/>
              </a:rPr>
              <a:t>Block</a:t>
            </a:r>
            <a:endParaRPr b="1" sz="1200" u="sng">
              <a:solidFill>
                <a:schemeClr val="dk1"/>
              </a:solidFill>
              <a:latin typeface="Garamond"/>
              <a:ea typeface="Garamond"/>
              <a:cs typeface="Garamond"/>
              <a:sym typeface="Garamond"/>
            </a:endParaRPr>
          </a:p>
          <a:p>
            <a:pPr indent="-304800" lvl="0" marL="457200" rtl="0" algn="l">
              <a:lnSpc>
                <a:spcPct val="115000"/>
              </a:lnSpc>
              <a:spcBef>
                <a:spcPts val="0"/>
              </a:spcBef>
              <a:spcAft>
                <a:spcPts val="0"/>
              </a:spcAft>
              <a:buClr>
                <a:schemeClr val="dk1"/>
              </a:buClr>
              <a:buSzPts val="1200"/>
              <a:buFont typeface="Garamond"/>
              <a:buChar char="●"/>
            </a:pPr>
            <a:r>
              <a:rPr lang="en" sz="1200">
                <a:solidFill>
                  <a:schemeClr val="dk1"/>
                </a:solidFill>
                <a:highlight>
                  <a:schemeClr val="lt1"/>
                </a:highlight>
                <a:latin typeface="Garamond"/>
                <a:ea typeface="Garamond"/>
                <a:cs typeface="Garamond"/>
                <a:sym typeface="Garamond"/>
              </a:rPr>
              <a:t>Financial services and mobile payments company which provides services to consumers, small, and medium-sized businesses (SMBs)</a:t>
            </a:r>
            <a:endParaRPr sz="1200">
              <a:solidFill>
                <a:schemeClr val="dk1"/>
              </a:solidFill>
              <a:highlight>
                <a:schemeClr val="lt1"/>
              </a:highlight>
              <a:latin typeface="Garamond"/>
              <a:ea typeface="Garamond"/>
              <a:cs typeface="Garamond"/>
              <a:sym typeface="Garamond"/>
            </a:endParaRPr>
          </a:p>
          <a:p>
            <a:pPr indent="-304800" lvl="0" marL="457200" rtl="0" algn="l">
              <a:lnSpc>
                <a:spcPct val="115000"/>
              </a:lnSpc>
              <a:spcBef>
                <a:spcPts val="0"/>
              </a:spcBef>
              <a:spcAft>
                <a:spcPts val="0"/>
              </a:spcAft>
              <a:buClr>
                <a:schemeClr val="dk1"/>
              </a:buClr>
              <a:buSzPts val="1200"/>
              <a:buFont typeface="Garamond"/>
              <a:buChar char="●"/>
            </a:pPr>
            <a:r>
              <a:rPr lang="en" sz="1200">
                <a:solidFill>
                  <a:schemeClr val="dk1"/>
                </a:solidFill>
                <a:highlight>
                  <a:schemeClr val="lt1"/>
                </a:highlight>
                <a:latin typeface="Garamond"/>
                <a:ea typeface="Garamond"/>
                <a:cs typeface="Garamond"/>
                <a:sym typeface="Garamond"/>
              </a:rPr>
              <a:t>U.S. market leader in Point-of-Sale systems through Square</a:t>
            </a:r>
            <a:endParaRPr sz="1200">
              <a:solidFill>
                <a:schemeClr val="dk1"/>
              </a:solidFill>
              <a:latin typeface="Garamond"/>
              <a:ea typeface="Garamond"/>
              <a:cs typeface="Garamond"/>
              <a:sym typeface="Garamond"/>
            </a:endParaRPr>
          </a:p>
          <a:p>
            <a:pPr indent="0" lvl="0" marL="0" rtl="0" algn="l">
              <a:lnSpc>
                <a:spcPct val="115000"/>
              </a:lnSpc>
              <a:spcBef>
                <a:spcPts val="0"/>
              </a:spcBef>
              <a:spcAft>
                <a:spcPts val="0"/>
              </a:spcAft>
              <a:buNone/>
            </a:pPr>
            <a:r>
              <a:rPr b="1" lang="en" sz="1200" u="sng">
                <a:solidFill>
                  <a:schemeClr val="dk1"/>
                </a:solidFill>
                <a:latin typeface="Garamond"/>
                <a:ea typeface="Garamond"/>
                <a:cs typeface="Garamond"/>
                <a:sym typeface="Garamond"/>
              </a:rPr>
              <a:t>Paypal</a:t>
            </a:r>
            <a:endParaRPr b="1" sz="1200" u="sng">
              <a:solidFill>
                <a:schemeClr val="dk1"/>
              </a:solidFill>
              <a:latin typeface="Garamond"/>
              <a:ea typeface="Garamond"/>
              <a:cs typeface="Garamond"/>
              <a:sym typeface="Garamond"/>
            </a:endParaRPr>
          </a:p>
          <a:p>
            <a:pPr indent="-304800" lvl="0" marL="457200" rtl="0" algn="l">
              <a:lnSpc>
                <a:spcPct val="115000"/>
              </a:lnSpc>
              <a:spcBef>
                <a:spcPts val="0"/>
              </a:spcBef>
              <a:spcAft>
                <a:spcPts val="0"/>
              </a:spcAft>
              <a:buClr>
                <a:schemeClr val="dk1"/>
              </a:buClr>
              <a:buSzPts val="1200"/>
              <a:buFont typeface="Garamond"/>
              <a:buChar char="●"/>
            </a:pPr>
            <a:r>
              <a:rPr lang="en" sz="1200">
                <a:solidFill>
                  <a:srgbClr val="0E0E0E"/>
                </a:solidFill>
                <a:latin typeface="Garamond"/>
                <a:ea typeface="Garamond"/>
                <a:cs typeface="Garamond"/>
                <a:sym typeface="Garamond"/>
              </a:rPr>
              <a:t>leading global digital payments platform that facilitates online money transfers and serves as an electronic alternative to traditional paper methods like checks and money orders. Focus on digital wallet and peer-to-peer payments</a:t>
            </a:r>
            <a:endParaRPr sz="1200">
              <a:solidFill>
                <a:schemeClr val="dk1"/>
              </a:solidFill>
              <a:latin typeface="Garamond"/>
              <a:ea typeface="Garamond"/>
              <a:cs typeface="Garamond"/>
              <a:sym typeface="Garamond"/>
            </a:endParaRPr>
          </a:p>
        </p:txBody>
      </p:sp>
      <p:cxnSp>
        <p:nvCxnSpPr>
          <p:cNvPr id="289" name="Google Shape;289;p47"/>
          <p:cNvCxnSpPr/>
          <p:nvPr/>
        </p:nvCxnSpPr>
        <p:spPr>
          <a:xfrm>
            <a:off x="457200" y="471656"/>
            <a:ext cx="8229600" cy="0"/>
          </a:xfrm>
          <a:prstGeom prst="straightConnector1">
            <a:avLst/>
          </a:prstGeom>
          <a:noFill/>
          <a:ln cap="flat" cmpd="sng" w="38100">
            <a:solidFill>
              <a:srgbClr val="1155CC"/>
            </a:solidFill>
            <a:prstDash val="solid"/>
            <a:round/>
            <a:headEnd len="sm" w="sm" type="none"/>
            <a:tailEnd len="sm" w="sm" type="none"/>
          </a:ln>
        </p:spPr>
      </p:cxnSp>
      <p:pic>
        <p:nvPicPr>
          <p:cNvPr id="290" name="Google Shape;290;p47"/>
          <p:cNvPicPr preferRelativeResize="0"/>
          <p:nvPr/>
        </p:nvPicPr>
        <p:blipFill>
          <a:blip r:embed="rId5">
            <a:alphaModFix/>
          </a:blip>
          <a:stretch>
            <a:fillRect/>
          </a:stretch>
        </p:blipFill>
        <p:spPr>
          <a:xfrm>
            <a:off x="7430249" y="4502851"/>
            <a:ext cx="1228164" cy="526349"/>
          </a:xfrm>
          <a:prstGeom prst="rect">
            <a:avLst/>
          </a:prstGeom>
          <a:noFill/>
          <a:ln>
            <a:noFill/>
          </a:ln>
        </p:spPr>
      </p:pic>
      <p:pic>
        <p:nvPicPr>
          <p:cNvPr id="291" name="Google Shape;291;p47"/>
          <p:cNvPicPr preferRelativeResize="0"/>
          <p:nvPr/>
        </p:nvPicPr>
        <p:blipFill>
          <a:blip r:embed="rId6">
            <a:alphaModFix/>
          </a:blip>
          <a:stretch>
            <a:fillRect/>
          </a:stretch>
        </p:blipFill>
        <p:spPr>
          <a:xfrm>
            <a:off x="7106925" y="83400"/>
            <a:ext cx="1415294" cy="346200"/>
          </a:xfrm>
          <a:prstGeom prst="rect">
            <a:avLst/>
          </a:prstGeom>
          <a:noFill/>
          <a:ln>
            <a:noFill/>
          </a:ln>
        </p:spPr>
      </p:pic>
      <p:graphicFrame>
        <p:nvGraphicFramePr>
          <p:cNvPr id="292" name="Google Shape;292;p47"/>
          <p:cNvGraphicFramePr/>
          <p:nvPr/>
        </p:nvGraphicFramePr>
        <p:xfrm>
          <a:off x="4513500" y="807153"/>
          <a:ext cx="3000000" cy="3000000"/>
        </p:xfrm>
        <a:graphic>
          <a:graphicData uri="http://schemas.openxmlformats.org/drawingml/2006/table">
            <a:tbl>
              <a:tblPr>
                <a:noFill/>
                <a:tableStyleId>{45D0AFF7-B7D6-41B7-8F3E-10CA677F4C27}</a:tableStyleId>
              </a:tblPr>
              <a:tblGrid>
                <a:gridCol w="928075"/>
                <a:gridCol w="842300"/>
                <a:gridCol w="885175"/>
                <a:gridCol w="885175"/>
                <a:gridCol w="885175"/>
              </a:tblGrid>
              <a:tr h="474075">
                <a:tc>
                  <a:txBody>
                    <a:bodyPr/>
                    <a:lstStyle/>
                    <a:p>
                      <a:pPr indent="0" lvl="0" marL="0" rtl="0" algn="l">
                        <a:spcBef>
                          <a:spcPts val="0"/>
                        </a:spcBef>
                        <a:spcAft>
                          <a:spcPts val="0"/>
                        </a:spcAft>
                        <a:buNone/>
                      </a:pPr>
                      <a:r>
                        <a:rPr b="1" lang="en" sz="1100">
                          <a:solidFill>
                            <a:srgbClr val="FFFFFF"/>
                          </a:solidFill>
                          <a:latin typeface="Garamond"/>
                          <a:ea typeface="Garamond"/>
                          <a:cs typeface="Garamond"/>
                          <a:sym typeface="Garamond"/>
                        </a:rPr>
                        <a:t>Company</a:t>
                      </a:r>
                      <a:endParaRPr b="1" sz="1100">
                        <a:solidFill>
                          <a:srgbClr val="FFFFFF"/>
                        </a:solidFill>
                        <a:latin typeface="Garamond"/>
                        <a:ea typeface="Garamond"/>
                        <a:cs typeface="Garamond"/>
                        <a:sym typeface="Garamond"/>
                      </a:endParaRPr>
                    </a:p>
                  </a:txBody>
                  <a:tcPr marT="68575" marB="68575" marR="91425" marL="91425" anchor="ctr">
                    <a:lnB cap="flat" cmpd="sng" w="9525">
                      <a:solidFill>
                        <a:srgbClr val="9E9E9E"/>
                      </a:solidFill>
                      <a:prstDash val="solid"/>
                      <a:round/>
                      <a:headEnd len="sm" w="sm" type="none"/>
                      <a:tailEnd len="sm" w="sm" type="none"/>
                    </a:lnB>
                    <a:solidFill>
                      <a:srgbClr val="1F497D"/>
                    </a:solidFill>
                  </a:tcPr>
                </a:tc>
                <a:tc>
                  <a:txBody>
                    <a:bodyPr/>
                    <a:lstStyle/>
                    <a:p>
                      <a:pPr indent="0" lvl="0" marL="0" rtl="0" algn="ctr">
                        <a:spcBef>
                          <a:spcPts val="0"/>
                        </a:spcBef>
                        <a:spcAft>
                          <a:spcPts val="0"/>
                        </a:spcAft>
                        <a:buNone/>
                      </a:pPr>
                      <a:r>
                        <a:rPr lang="en" sz="1100">
                          <a:solidFill>
                            <a:srgbClr val="FFFFFF"/>
                          </a:solidFill>
                          <a:latin typeface="Garamond"/>
                          <a:ea typeface="Garamond"/>
                          <a:cs typeface="Garamond"/>
                          <a:sym typeface="Garamond"/>
                        </a:rPr>
                        <a:t>Market Cap (B)</a:t>
                      </a:r>
                      <a:endParaRPr sz="1100">
                        <a:solidFill>
                          <a:srgbClr val="FFFFFF"/>
                        </a:solidFill>
                        <a:latin typeface="Garamond"/>
                        <a:ea typeface="Garamond"/>
                        <a:cs typeface="Garamond"/>
                        <a:sym typeface="Garamond"/>
                      </a:endParaRPr>
                    </a:p>
                  </a:txBody>
                  <a:tcPr marT="68575" marB="68575" marR="91425" marL="91425" anchor="ctr">
                    <a:lnB cap="flat" cmpd="sng" w="9525">
                      <a:solidFill>
                        <a:srgbClr val="9E9E9E"/>
                      </a:solidFill>
                      <a:prstDash val="solid"/>
                      <a:round/>
                      <a:headEnd len="sm" w="sm" type="none"/>
                      <a:tailEnd len="sm" w="sm" type="none"/>
                    </a:lnB>
                    <a:solidFill>
                      <a:srgbClr val="1F497D"/>
                    </a:solidFill>
                  </a:tcPr>
                </a:tc>
                <a:tc>
                  <a:txBody>
                    <a:bodyPr/>
                    <a:lstStyle/>
                    <a:p>
                      <a:pPr indent="0" lvl="0" marL="0" rtl="0" algn="ctr">
                        <a:spcBef>
                          <a:spcPts val="0"/>
                        </a:spcBef>
                        <a:spcAft>
                          <a:spcPts val="0"/>
                        </a:spcAft>
                        <a:buNone/>
                      </a:pPr>
                      <a:r>
                        <a:rPr lang="en" sz="1100">
                          <a:solidFill>
                            <a:srgbClr val="FFFFFF"/>
                          </a:solidFill>
                          <a:latin typeface="Garamond"/>
                          <a:ea typeface="Garamond"/>
                          <a:cs typeface="Garamond"/>
                          <a:sym typeface="Garamond"/>
                        </a:rPr>
                        <a:t>Trailing PE</a:t>
                      </a:r>
                      <a:endParaRPr sz="1100">
                        <a:solidFill>
                          <a:srgbClr val="FFFFFF"/>
                        </a:solidFill>
                        <a:latin typeface="Garamond"/>
                        <a:ea typeface="Garamond"/>
                        <a:cs typeface="Garamond"/>
                        <a:sym typeface="Garamond"/>
                      </a:endParaRPr>
                    </a:p>
                  </a:txBody>
                  <a:tcPr marT="68575" marB="68575" marR="91425" marL="91425" anchor="ctr">
                    <a:lnB cap="flat" cmpd="sng" w="9525">
                      <a:solidFill>
                        <a:srgbClr val="9E9E9E"/>
                      </a:solidFill>
                      <a:prstDash val="solid"/>
                      <a:round/>
                      <a:headEnd len="sm" w="sm" type="none"/>
                      <a:tailEnd len="sm" w="sm" type="none"/>
                    </a:lnB>
                    <a:solidFill>
                      <a:srgbClr val="1F497D"/>
                    </a:solidFill>
                  </a:tcPr>
                </a:tc>
                <a:tc>
                  <a:txBody>
                    <a:bodyPr/>
                    <a:lstStyle/>
                    <a:p>
                      <a:pPr indent="0" lvl="0" marL="0" rtl="0" algn="ctr">
                        <a:spcBef>
                          <a:spcPts val="0"/>
                        </a:spcBef>
                        <a:spcAft>
                          <a:spcPts val="0"/>
                        </a:spcAft>
                        <a:buNone/>
                      </a:pPr>
                      <a:r>
                        <a:rPr lang="en" sz="1100">
                          <a:solidFill>
                            <a:srgbClr val="FFFFFF"/>
                          </a:solidFill>
                          <a:latin typeface="Garamond"/>
                          <a:ea typeface="Garamond"/>
                          <a:cs typeface="Garamond"/>
                          <a:sym typeface="Garamond"/>
                        </a:rPr>
                        <a:t>EV/Revenue</a:t>
                      </a:r>
                      <a:endParaRPr sz="1100">
                        <a:solidFill>
                          <a:srgbClr val="FFFFFF"/>
                        </a:solidFill>
                        <a:latin typeface="Garamond"/>
                        <a:ea typeface="Garamond"/>
                        <a:cs typeface="Garamond"/>
                        <a:sym typeface="Garamond"/>
                      </a:endParaRPr>
                    </a:p>
                  </a:txBody>
                  <a:tcPr marT="68575" marB="68575" marR="91425" marL="91425" anchor="ctr">
                    <a:lnB cap="flat" cmpd="sng" w="9525">
                      <a:solidFill>
                        <a:srgbClr val="999999"/>
                      </a:solidFill>
                      <a:prstDash val="solid"/>
                      <a:round/>
                      <a:headEnd len="sm" w="sm" type="none"/>
                      <a:tailEnd len="sm" w="sm" type="none"/>
                    </a:lnB>
                    <a:solidFill>
                      <a:srgbClr val="1F497D"/>
                    </a:solidFill>
                  </a:tcPr>
                </a:tc>
                <a:tc>
                  <a:txBody>
                    <a:bodyPr/>
                    <a:lstStyle/>
                    <a:p>
                      <a:pPr indent="0" lvl="0" marL="0" rtl="0" algn="ctr">
                        <a:spcBef>
                          <a:spcPts val="0"/>
                        </a:spcBef>
                        <a:spcAft>
                          <a:spcPts val="0"/>
                        </a:spcAft>
                        <a:buNone/>
                      </a:pPr>
                      <a:r>
                        <a:rPr lang="en" sz="1100">
                          <a:solidFill>
                            <a:srgbClr val="FFFFFF"/>
                          </a:solidFill>
                          <a:latin typeface="Garamond"/>
                          <a:ea typeface="Garamond"/>
                          <a:cs typeface="Garamond"/>
                          <a:sym typeface="Garamond"/>
                        </a:rPr>
                        <a:t>EV/</a:t>
                      </a:r>
                      <a:endParaRPr sz="1100">
                        <a:solidFill>
                          <a:srgbClr val="FFFFFF"/>
                        </a:solidFill>
                        <a:latin typeface="Garamond"/>
                        <a:ea typeface="Garamond"/>
                        <a:cs typeface="Garamond"/>
                        <a:sym typeface="Garamond"/>
                      </a:endParaRPr>
                    </a:p>
                    <a:p>
                      <a:pPr indent="0" lvl="0" marL="0" rtl="0" algn="ctr">
                        <a:spcBef>
                          <a:spcPts val="0"/>
                        </a:spcBef>
                        <a:spcAft>
                          <a:spcPts val="0"/>
                        </a:spcAft>
                        <a:buNone/>
                      </a:pPr>
                      <a:r>
                        <a:rPr lang="en" sz="1100">
                          <a:solidFill>
                            <a:srgbClr val="FFFFFF"/>
                          </a:solidFill>
                          <a:latin typeface="Garamond"/>
                          <a:ea typeface="Garamond"/>
                          <a:cs typeface="Garamond"/>
                          <a:sym typeface="Garamond"/>
                        </a:rPr>
                        <a:t>EBITDA</a:t>
                      </a:r>
                      <a:endParaRPr sz="1100">
                        <a:solidFill>
                          <a:srgbClr val="FFFFFF"/>
                        </a:solidFill>
                        <a:latin typeface="Garamond"/>
                        <a:ea typeface="Garamond"/>
                        <a:cs typeface="Garamond"/>
                        <a:sym typeface="Garamond"/>
                      </a:endParaRPr>
                    </a:p>
                  </a:txBody>
                  <a:tcPr marT="68575" marB="68575" marR="91425" marL="91425" anchor="ctr">
                    <a:lnB cap="flat" cmpd="sng" w="9525">
                      <a:solidFill>
                        <a:srgbClr val="999999"/>
                      </a:solidFill>
                      <a:prstDash val="solid"/>
                      <a:round/>
                      <a:headEnd len="sm" w="sm" type="none"/>
                      <a:tailEnd len="sm" w="sm" type="none"/>
                    </a:lnB>
                    <a:solidFill>
                      <a:srgbClr val="1F497D"/>
                    </a:solidFill>
                  </a:tcPr>
                </a:tc>
              </a:tr>
              <a:tr h="474075">
                <a:tc>
                  <a:txBody>
                    <a:bodyPr/>
                    <a:lstStyle/>
                    <a:p>
                      <a:pPr indent="0" lvl="0" marL="0" rtl="0" algn="l">
                        <a:spcBef>
                          <a:spcPts val="0"/>
                        </a:spcBef>
                        <a:spcAft>
                          <a:spcPts val="0"/>
                        </a:spcAft>
                        <a:buNone/>
                      </a:pPr>
                      <a:r>
                        <a:rPr b="1" lang="en" sz="1100">
                          <a:solidFill>
                            <a:srgbClr val="FFFFFF"/>
                          </a:solidFill>
                          <a:latin typeface="Garamond"/>
                          <a:ea typeface="Garamond"/>
                          <a:cs typeface="Garamond"/>
                          <a:sym typeface="Garamond"/>
                        </a:rPr>
                        <a:t>Corpay (NYSE: CPAY)</a:t>
                      </a:r>
                      <a:endParaRPr b="1" sz="1100">
                        <a:solidFill>
                          <a:srgbClr val="FFFFFF"/>
                        </a:solidFill>
                        <a:latin typeface="Garamond"/>
                        <a:ea typeface="Garamond"/>
                        <a:cs typeface="Garamond"/>
                        <a:sym typeface="Garamond"/>
                      </a:endParaRPr>
                    </a:p>
                  </a:txBody>
                  <a:tcPr marT="68575" marB="6857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1F78CC"/>
                    </a:solidFill>
                  </a:tcPr>
                </a:tc>
                <a:tc>
                  <a:txBody>
                    <a:bodyPr/>
                    <a:lstStyle/>
                    <a:p>
                      <a:pPr indent="0" lvl="0" marL="0" rtl="0" algn="ctr">
                        <a:spcBef>
                          <a:spcPts val="0"/>
                        </a:spcBef>
                        <a:spcAft>
                          <a:spcPts val="0"/>
                        </a:spcAft>
                        <a:buNone/>
                      </a:pPr>
                      <a:r>
                        <a:rPr lang="en" sz="1100">
                          <a:latin typeface="EB Garamond"/>
                          <a:ea typeface="EB Garamond"/>
                          <a:cs typeface="EB Garamond"/>
                          <a:sym typeface="EB Garamond"/>
                        </a:rPr>
                        <a:t>25.51</a:t>
                      </a:r>
                      <a:endParaRPr sz="1100">
                        <a:latin typeface="EB Garamond"/>
                        <a:ea typeface="EB Garamond"/>
                        <a:cs typeface="EB Garamond"/>
                        <a:sym typeface="EB Garamond"/>
                      </a:endParaRPr>
                    </a:p>
                  </a:txBody>
                  <a:tcPr marT="68575" marB="6857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EB Garamond"/>
                          <a:ea typeface="EB Garamond"/>
                          <a:cs typeface="EB Garamond"/>
                          <a:sym typeface="EB Garamond"/>
                        </a:rPr>
                        <a:t>26.12</a:t>
                      </a:r>
                      <a:endParaRPr/>
                    </a:p>
                  </a:txBody>
                  <a:tcPr marT="68575" marB="68575" marR="91425" marL="91425" anchor="ctr">
                    <a:lnL cap="flat" cmpd="sng" w="9525">
                      <a:solidFill>
                        <a:srgbClr val="9E9E9E"/>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lang="en" sz="1100">
                          <a:solidFill>
                            <a:srgbClr val="000000"/>
                          </a:solidFill>
                          <a:latin typeface="EB Garamond"/>
                          <a:ea typeface="EB Garamond"/>
                          <a:cs typeface="EB Garamond"/>
                          <a:sym typeface="EB Garamond"/>
                        </a:rPr>
                        <a:t>8.25</a:t>
                      </a:r>
                      <a:endParaRPr/>
                    </a:p>
                  </a:txBody>
                  <a:tcPr marT="68575" marB="6857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ctr">
                        <a:spcBef>
                          <a:spcPts val="0"/>
                        </a:spcBef>
                        <a:spcAft>
                          <a:spcPts val="0"/>
                        </a:spcAft>
                        <a:buNone/>
                      </a:pPr>
                      <a:r>
                        <a:rPr lang="en" sz="1100">
                          <a:highlight>
                            <a:srgbClr val="FFFF00"/>
                          </a:highlight>
                          <a:latin typeface="Garamond"/>
                          <a:ea typeface="Garamond"/>
                          <a:cs typeface="Garamond"/>
                          <a:sym typeface="Garamond"/>
                        </a:rPr>
                        <a:t>15.58</a:t>
                      </a:r>
                      <a:endParaRPr sz="1100">
                        <a:highlight>
                          <a:srgbClr val="FFFF00"/>
                        </a:highlight>
                        <a:latin typeface="Garamond"/>
                        <a:ea typeface="Garamond"/>
                        <a:cs typeface="Garamond"/>
                        <a:sym typeface="Garamond"/>
                      </a:endParaRPr>
                    </a:p>
                  </a:txBody>
                  <a:tcPr marT="68575" marB="6857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642300">
                <a:tc>
                  <a:txBody>
                    <a:bodyPr/>
                    <a:lstStyle/>
                    <a:p>
                      <a:pPr indent="0" lvl="0" marL="0" rtl="0" algn="l">
                        <a:spcBef>
                          <a:spcPts val="0"/>
                        </a:spcBef>
                        <a:spcAft>
                          <a:spcPts val="0"/>
                        </a:spcAft>
                        <a:buClr>
                          <a:srgbClr val="000000"/>
                        </a:buClr>
                        <a:buSzPts val="800"/>
                        <a:buFont typeface="Arial"/>
                        <a:buNone/>
                      </a:pPr>
                      <a:r>
                        <a:rPr b="1" lang="en" sz="1100">
                          <a:solidFill>
                            <a:srgbClr val="FFFFFF"/>
                          </a:solidFill>
                          <a:latin typeface="Garamond"/>
                          <a:ea typeface="Garamond"/>
                          <a:cs typeface="Garamond"/>
                          <a:sym typeface="Garamond"/>
                        </a:rPr>
                        <a:t>Flywire (NAS: FLYW)</a:t>
                      </a:r>
                      <a:endParaRPr sz="1100"/>
                    </a:p>
                  </a:txBody>
                  <a:tcPr marT="68575" marB="6857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1F78CC"/>
                    </a:solidFill>
                  </a:tcPr>
                </a:tc>
                <a:tc>
                  <a:txBody>
                    <a:bodyPr/>
                    <a:lstStyle/>
                    <a:p>
                      <a:pPr indent="0" lvl="0" marL="0" rtl="0" algn="ctr">
                        <a:spcBef>
                          <a:spcPts val="0"/>
                        </a:spcBef>
                        <a:spcAft>
                          <a:spcPts val="0"/>
                        </a:spcAft>
                        <a:buNone/>
                      </a:pPr>
                      <a:r>
                        <a:rPr lang="en" sz="1100">
                          <a:latin typeface="Garamond"/>
                          <a:ea typeface="Garamond"/>
                          <a:cs typeface="Garamond"/>
                          <a:sym typeface="Garamond"/>
                        </a:rPr>
                        <a:t>2.61</a:t>
                      </a:r>
                      <a:endParaRPr sz="1100">
                        <a:latin typeface="Garamond"/>
                        <a:ea typeface="Garamond"/>
                        <a:cs typeface="Garamond"/>
                        <a:sym typeface="Garamond"/>
                      </a:endParaRPr>
                    </a:p>
                  </a:txBody>
                  <a:tcPr marT="68575" marB="6857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Garamond"/>
                          <a:ea typeface="Garamond"/>
                          <a:cs typeface="Garamond"/>
                          <a:sym typeface="Garamond"/>
                        </a:rPr>
                        <a:t>123.47</a:t>
                      </a:r>
                      <a:endParaRPr sz="1100">
                        <a:latin typeface="Garamond"/>
                        <a:ea typeface="Garamond"/>
                        <a:cs typeface="Garamond"/>
                        <a:sym typeface="Garamond"/>
                      </a:endParaRPr>
                    </a:p>
                  </a:txBody>
                  <a:tcPr marT="68575" marB="68575" marR="91425" marL="91425" anchor="ctr">
                    <a:lnL cap="flat" cmpd="sng" w="9525">
                      <a:solidFill>
                        <a:srgbClr val="9E9E9E"/>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highlight>
                            <a:srgbClr val="FFFF00"/>
                          </a:highlight>
                          <a:latin typeface="Garamond"/>
                          <a:ea typeface="Garamond"/>
                          <a:cs typeface="Garamond"/>
                          <a:sym typeface="Garamond"/>
                        </a:rPr>
                        <a:t>4.07</a:t>
                      </a:r>
                      <a:endParaRPr sz="1100">
                        <a:highlight>
                          <a:srgbClr val="FFFF00"/>
                        </a:highlight>
                        <a:latin typeface="Garamond"/>
                        <a:ea typeface="Garamond"/>
                        <a:cs typeface="Garamond"/>
                        <a:sym typeface="Garamond"/>
                      </a:endParaRPr>
                    </a:p>
                  </a:txBody>
                  <a:tcPr marT="68575" marB="6857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Garamond"/>
                          <a:ea typeface="Garamond"/>
                          <a:cs typeface="Garamond"/>
                          <a:sym typeface="Garamond"/>
                        </a:rPr>
                        <a:t>128.99</a:t>
                      </a:r>
                      <a:endParaRPr sz="1100">
                        <a:latin typeface="Garamond"/>
                        <a:ea typeface="Garamond"/>
                        <a:cs typeface="Garamond"/>
                        <a:sym typeface="Garamond"/>
                      </a:endParaRPr>
                    </a:p>
                  </a:txBody>
                  <a:tcPr marT="68575" marB="6857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642300">
                <a:tc>
                  <a:txBody>
                    <a:bodyPr/>
                    <a:lstStyle/>
                    <a:p>
                      <a:pPr indent="0" lvl="0" marL="0" rtl="0" algn="l">
                        <a:spcBef>
                          <a:spcPts val="0"/>
                        </a:spcBef>
                        <a:spcAft>
                          <a:spcPts val="0"/>
                        </a:spcAft>
                        <a:buClr>
                          <a:srgbClr val="000000"/>
                        </a:buClr>
                        <a:buSzPts val="800"/>
                        <a:buFont typeface="Arial"/>
                        <a:buNone/>
                      </a:pPr>
                      <a:r>
                        <a:rPr b="1" lang="en" sz="1100">
                          <a:solidFill>
                            <a:srgbClr val="FFFFFF"/>
                          </a:solidFill>
                          <a:latin typeface="Garamond"/>
                          <a:ea typeface="Garamond"/>
                          <a:cs typeface="Garamond"/>
                          <a:sym typeface="Garamond"/>
                        </a:rPr>
                        <a:t>Block (NYS: SQ)</a:t>
                      </a:r>
                      <a:endParaRPr sz="1100"/>
                    </a:p>
                  </a:txBody>
                  <a:tcPr marT="68575" marB="6857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1F78CC"/>
                    </a:solidFill>
                  </a:tcPr>
                </a:tc>
                <a:tc>
                  <a:txBody>
                    <a:bodyPr/>
                    <a:lstStyle/>
                    <a:p>
                      <a:pPr indent="0" lvl="0" marL="0" rtl="0" algn="ctr">
                        <a:spcBef>
                          <a:spcPts val="0"/>
                        </a:spcBef>
                        <a:spcAft>
                          <a:spcPts val="0"/>
                        </a:spcAft>
                        <a:buNone/>
                      </a:pPr>
                      <a:r>
                        <a:rPr lang="en" sz="1100">
                          <a:latin typeface="Garamond"/>
                          <a:ea typeface="Garamond"/>
                          <a:cs typeface="Garamond"/>
                          <a:sym typeface="Garamond"/>
                        </a:rPr>
                        <a:t>46.21</a:t>
                      </a:r>
                      <a:endParaRPr sz="1100">
                        <a:latin typeface="Garamond"/>
                        <a:ea typeface="Garamond"/>
                        <a:cs typeface="Garamond"/>
                        <a:sym typeface="Garamond"/>
                      </a:endParaRPr>
                    </a:p>
                  </a:txBody>
                  <a:tcPr marT="68575" marB="6857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100">
                          <a:latin typeface="Garamond"/>
                          <a:ea typeface="Garamond"/>
                          <a:cs typeface="Garamond"/>
                          <a:sym typeface="Garamond"/>
                        </a:rPr>
                        <a:t>44.65</a:t>
                      </a:r>
                      <a:endParaRPr sz="1100">
                        <a:latin typeface="Garamond"/>
                        <a:ea typeface="Garamond"/>
                        <a:cs typeface="Garamond"/>
                        <a:sym typeface="Garamond"/>
                      </a:endParaRPr>
                    </a:p>
                  </a:txBody>
                  <a:tcPr marT="68575" marB="6857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100">
                          <a:latin typeface="Garamond"/>
                          <a:ea typeface="Garamond"/>
                          <a:cs typeface="Garamond"/>
                          <a:sym typeface="Garamond"/>
                        </a:rPr>
                        <a:t>1.71</a:t>
                      </a:r>
                      <a:endParaRPr sz="1100">
                        <a:latin typeface="Garamond"/>
                        <a:ea typeface="Garamond"/>
                        <a:cs typeface="Garamond"/>
                        <a:sym typeface="Garamond"/>
                      </a:endParaRPr>
                    </a:p>
                  </a:txBody>
                  <a:tcPr marT="68575" marB="6857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100">
                          <a:latin typeface="Garamond"/>
                          <a:ea typeface="Garamond"/>
                          <a:cs typeface="Garamond"/>
                          <a:sym typeface="Garamond"/>
                        </a:rPr>
                        <a:t>26.29</a:t>
                      </a:r>
                      <a:endParaRPr sz="1100">
                        <a:latin typeface="Garamond"/>
                        <a:ea typeface="Garamond"/>
                        <a:cs typeface="Garamond"/>
                        <a:sym typeface="Garamond"/>
                      </a:endParaRPr>
                    </a:p>
                  </a:txBody>
                  <a:tcPr marT="68575" marB="6857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r>
              <a:tr h="810525">
                <a:tc>
                  <a:txBody>
                    <a:bodyPr/>
                    <a:lstStyle/>
                    <a:p>
                      <a:pPr indent="0" lvl="0" marL="0" rtl="0" algn="l">
                        <a:spcBef>
                          <a:spcPts val="0"/>
                        </a:spcBef>
                        <a:spcAft>
                          <a:spcPts val="0"/>
                        </a:spcAft>
                        <a:buClr>
                          <a:srgbClr val="000000"/>
                        </a:buClr>
                        <a:buSzPts val="800"/>
                        <a:buFont typeface="Arial"/>
                        <a:buNone/>
                      </a:pPr>
                      <a:r>
                        <a:rPr b="1" lang="en" sz="1100">
                          <a:solidFill>
                            <a:srgbClr val="FFFFFF"/>
                          </a:solidFill>
                          <a:latin typeface="Garamond"/>
                          <a:ea typeface="Garamond"/>
                          <a:cs typeface="Garamond"/>
                          <a:sym typeface="Garamond"/>
                        </a:rPr>
                        <a:t>Paypal (NAS: PYPL)</a:t>
                      </a:r>
                      <a:endParaRPr b="1" sz="1100">
                        <a:solidFill>
                          <a:srgbClr val="FFFFFF"/>
                        </a:solidFill>
                        <a:latin typeface="Garamond"/>
                        <a:ea typeface="Garamond"/>
                        <a:cs typeface="Garamond"/>
                        <a:sym typeface="Garamond"/>
                      </a:endParaRPr>
                    </a:p>
                    <a:p>
                      <a:pPr indent="0" lvl="0" marL="0" rtl="0" algn="l">
                        <a:spcBef>
                          <a:spcPts val="0"/>
                        </a:spcBef>
                        <a:spcAft>
                          <a:spcPts val="0"/>
                        </a:spcAft>
                        <a:buClr>
                          <a:srgbClr val="000000"/>
                        </a:buClr>
                        <a:buSzPts val="800"/>
                        <a:buFont typeface="Arial"/>
                        <a:buNone/>
                      </a:pPr>
                      <a:r>
                        <a:t/>
                      </a:r>
                      <a:endParaRPr sz="1100"/>
                    </a:p>
                  </a:txBody>
                  <a:tcPr marT="68575" marB="6857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1F78CC"/>
                    </a:solidFill>
                  </a:tcPr>
                </a:tc>
                <a:tc>
                  <a:txBody>
                    <a:bodyPr/>
                    <a:lstStyle/>
                    <a:p>
                      <a:pPr indent="0" lvl="0" marL="0" rtl="0" algn="ctr">
                        <a:spcBef>
                          <a:spcPts val="0"/>
                        </a:spcBef>
                        <a:spcAft>
                          <a:spcPts val="0"/>
                        </a:spcAft>
                        <a:buNone/>
                      </a:pPr>
                      <a:r>
                        <a:rPr lang="en" sz="1100">
                          <a:highlight>
                            <a:srgbClr val="FFFF00"/>
                          </a:highlight>
                          <a:latin typeface="Garamond"/>
                          <a:ea typeface="Garamond"/>
                          <a:cs typeface="Garamond"/>
                          <a:sym typeface="Garamond"/>
                        </a:rPr>
                        <a:t>83.22</a:t>
                      </a:r>
                      <a:endParaRPr sz="1100">
                        <a:highlight>
                          <a:srgbClr val="FFFF00"/>
                        </a:highlight>
                        <a:latin typeface="Garamond"/>
                        <a:ea typeface="Garamond"/>
                        <a:cs typeface="Garamond"/>
                        <a:sym typeface="Garamond"/>
                      </a:endParaRPr>
                    </a:p>
                  </a:txBody>
                  <a:tcPr marT="68575" marB="6857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100">
                          <a:latin typeface="Garamond"/>
                          <a:ea typeface="Garamond"/>
                          <a:cs typeface="Garamond"/>
                          <a:sym typeface="Garamond"/>
                        </a:rPr>
                        <a:t>19.86</a:t>
                      </a:r>
                      <a:endParaRPr sz="1100">
                        <a:latin typeface="Garamond"/>
                        <a:ea typeface="Garamond"/>
                        <a:cs typeface="Garamond"/>
                        <a:sym typeface="Garamond"/>
                      </a:endParaRPr>
                    </a:p>
                  </a:txBody>
                  <a:tcPr marT="68575" marB="6857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100">
                          <a:latin typeface="Garamond"/>
                          <a:ea typeface="Garamond"/>
                          <a:cs typeface="Garamond"/>
                          <a:sym typeface="Garamond"/>
                        </a:rPr>
                        <a:t>2.58</a:t>
                      </a:r>
                      <a:endParaRPr sz="1100">
                        <a:latin typeface="Garamond"/>
                        <a:ea typeface="Garamond"/>
                        <a:cs typeface="Garamond"/>
                        <a:sym typeface="Garamond"/>
                      </a:endParaRPr>
                    </a:p>
                  </a:txBody>
                  <a:tcPr marT="68575" marB="6857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100">
                          <a:latin typeface="Garamond"/>
                          <a:ea typeface="Garamond"/>
                          <a:cs typeface="Garamond"/>
                          <a:sym typeface="Garamond"/>
                        </a:rPr>
                        <a:t>12.54</a:t>
                      </a:r>
                      <a:endParaRPr sz="1100">
                        <a:latin typeface="Garamond"/>
                        <a:ea typeface="Garamond"/>
                        <a:cs typeface="Garamond"/>
                        <a:sym typeface="Garamond"/>
                      </a:endParaRPr>
                    </a:p>
                  </a:txBody>
                  <a:tcPr marT="68575" marB="6857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8"/>
          <p:cNvSpPr txBox="1"/>
          <p:nvPr/>
        </p:nvSpPr>
        <p:spPr>
          <a:xfrm>
            <a:off x="388300" y="528774"/>
            <a:ext cx="8307300" cy="461700"/>
          </a:xfrm>
          <a:prstGeom prst="rect">
            <a:avLst/>
          </a:prstGeom>
          <a:noFill/>
          <a:ln>
            <a:noFill/>
          </a:ln>
        </p:spPr>
        <p:txBody>
          <a:bodyPr anchorCtr="0" anchor="t" bIns="91425" lIns="91425" spcFirstLastPara="1" rIns="91425" wrap="square" tIns="91425">
            <a:spAutoFit/>
          </a:bodyPr>
          <a:lstStyle/>
          <a:p>
            <a:pPr indent="0" lvl="0" marL="457200" marR="0" rtl="0" algn="l">
              <a:lnSpc>
                <a:spcPct val="115000"/>
              </a:lnSpc>
              <a:spcBef>
                <a:spcPts val="0"/>
              </a:spcBef>
              <a:spcAft>
                <a:spcPts val="0"/>
              </a:spcAft>
              <a:buNone/>
            </a:pPr>
            <a:r>
              <a:t/>
            </a:r>
            <a:endParaRPr sz="1800">
              <a:solidFill>
                <a:srgbClr val="34383C"/>
              </a:solidFill>
              <a:latin typeface="Garamond"/>
              <a:ea typeface="Garamond"/>
              <a:cs typeface="Garamond"/>
              <a:sym typeface="Garamond"/>
            </a:endParaRPr>
          </a:p>
        </p:txBody>
      </p:sp>
      <p:sp>
        <p:nvSpPr>
          <p:cNvPr id="298" name="Google Shape;298;p48"/>
          <p:cNvSpPr txBox="1"/>
          <p:nvPr/>
        </p:nvSpPr>
        <p:spPr>
          <a:xfrm>
            <a:off x="418450" y="125460"/>
            <a:ext cx="8247000" cy="346200"/>
          </a:xfrm>
          <a:prstGeom prst="rect">
            <a:avLst/>
          </a:prstGeom>
          <a:noFill/>
          <a:ln>
            <a:noFill/>
          </a:ln>
        </p:spPr>
        <p:txBody>
          <a:bodyPr anchorCtr="0" anchor="t" bIns="0" lIns="0" spcFirstLastPara="1" rIns="0" wrap="square" tIns="0">
            <a:noAutofit/>
          </a:bodyPr>
          <a:lstStyle/>
          <a:p>
            <a:pPr indent="0" lvl="0" marL="0" marR="0" rtl="0" algn="l">
              <a:lnSpc>
                <a:spcPct val="95000"/>
              </a:lnSpc>
              <a:spcBef>
                <a:spcPts val="0"/>
              </a:spcBef>
              <a:spcAft>
                <a:spcPts val="0"/>
              </a:spcAft>
              <a:buClr>
                <a:srgbClr val="000000"/>
              </a:buClr>
              <a:buSzPts val="2400"/>
              <a:buFont typeface="Arial"/>
              <a:buNone/>
            </a:pPr>
            <a:r>
              <a:rPr b="1" lang="en" sz="2400">
                <a:latin typeface="Garamond"/>
                <a:ea typeface="Garamond"/>
                <a:cs typeface="Garamond"/>
                <a:sym typeface="Garamond"/>
              </a:rPr>
              <a:t>Macro/Policy/Market Outlook - Shay</a:t>
            </a:r>
            <a:endParaRPr b="1" i="0" sz="2400" u="none" cap="none" strike="noStrike">
              <a:solidFill>
                <a:srgbClr val="000000"/>
              </a:solidFill>
              <a:latin typeface="Garamond"/>
              <a:ea typeface="Garamond"/>
              <a:cs typeface="Garamond"/>
              <a:sym typeface="Garamond"/>
            </a:endParaRPr>
          </a:p>
          <a:p>
            <a:pPr indent="0" lvl="0" marL="0" marR="0" rtl="0" algn="l">
              <a:lnSpc>
                <a:spcPct val="95000"/>
              </a:lnSpc>
              <a:spcBef>
                <a:spcPts val="0"/>
              </a:spcBef>
              <a:spcAft>
                <a:spcPts val="0"/>
              </a:spcAft>
              <a:buClr>
                <a:srgbClr val="000000"/>
              </a:buClr>
              <a:buSzPts val="2400"/>
              <a:buFont typeface="Arial"/>
              <a:buNone/>
            </a:pPr>
            <a:r>
              <a:t/>
            </a:r>
            <a:endParaRPr b="1" i="0" sz="2400" u="none" cap="none" strike="noStrike">
              <a:solidFill>
                <a:srgbClr val="000000"/>
              </a:solidFill>
              <a:latin typeface="Garamond"/>
              <a:ea typeface="Garamond"/>
              <a:cs typeface="Garamond"/>
              <a:sym typeface="Garamond"/>
            </a:endParaRPr>
          </a:p>
        </p:txBody>
      </p:sp>
      <p:sp>
        <p:nvSpPr>
          <p:cNvPr id="299" name="Google Shape;299;p48"/>
          <p:cNvSpPr txBox="1"/>
          <p:nvPr/>
        </p:nvSpPr>
        <p:spPr>
          <a:xfrm>
            <a:off x="265950" y="471650"/>
            <a:ext cx="5317800" cy="4315800"/>
          </a:xfrm>
          <a:prstGeom prst="rect">
            <a:avLst/>
          </a:prstGeom>
          <a:noFill/>
          <a:ln>
            <a:noFill/>
          </a:ln>
        </p:spPr>
        <p:txBody>
          <a:bodyPr anchorCtr="0" anchor="t" bIns="91425" lIns="91425" spcFirstLastPara="1" rIns="91425" wrap="square" tIns="91425">
            <a:spAutoFit/>
          </a:bodyPr>
          <a:lstStyle/>
          <a:p>
            <a:pPr indent="-304800" lvl="0" marL="457200" rtl="0" algn="l">
              <a:lnSpc>
                <a:spcPct val="115000"/>
              </a:lnSpc>
              <a:spcBef>
                <a:spcPts val="1400"/>
              </a:spcBef>
              <a:spcAft>
                <a:spcPts val="0"/>
              </a:spcAft>
              <a:buClr>
                <a:schemeClr val="dk1"/>
              </a:buClr>
              <a:buSzPts val="1200"/>
              <a:buFont typeface="Garamond"/>
              <a:buChar char="●"/>
            </a:pPr>
            <a:r>
              <a:rPr b="1" lang="en" sz="1300">
                <a:solidFill>
                  <a:schemeClr val="dk1"/>
                </a:solidFill>
                <a:latin typeface="Garamond"/>
                <a:ea typeface="Garamond"/>
                <a:cs typeface="Garamond"/>
                <a:sym typeface="Garamond"/>
              </a:rPr>
              <a:t>Accelerating Digital Transformation in Payments</a:t>
            </a:r>
            <a:endParaRPr b="1" sz="1300">
              <a:solidFill>
                <a:schemeClr val="dk1"/>
              </a:solidFill>
              <a:latin typeface="Garamond"/>
              <a:ea typeface="Garamond"/>
              <a:cs typeface="Garamond"/>
              <a:sym typeface="Garamond"/>
            </a:endParaRPr>
          </a:p>
          <a:p>
            <a:pPr indent="-304800" lvl="1" marL="914400" rtl="0" algn="l">
              <a:lnSpc>
                <a:spcPct val="115000"/>
              </a:lnSpc>
              <a:spcBef>
                <a:spcPts val="0"/>
              </a:spcBef>
              <a:spcAft>
                <a:spcPts val="0"/>
              </a:spcAft>
              <a:buClr>
                <a:schemeClr val="dk1"/>
              </a:buClr>
              <a:buSzPts val="1200"/>
              <a:buFont typeface="Garamond"/>
              <a:buChar char="○"/>
            </a:pPr>
            <a:r>
              <a:rPr b="1" lang="en" sz="1100">
                <a:solidFill>
                  <a:schemeClr val="dk1"/>
                </a:solidFill>
                <a:latin typeface="Garamond"/>
                <a:ea typeface="Garamond"/>
                <a:cs typeface="Garamond"/>
                <a:sym typeface="Garamond"/>
              </a:rPr>
              <a:t>Global push toward cashless economies</a:t>
            </a:r>
            <a:r>
              <a:rPr lang="en" sz="1100">
                <a:solidFill>
                  <a:schemeClr val="dk1"/>
                </a:solidFill>
                <a:latin typeface="Garamond"/>
                <a:ea typeface="Garamond"/>
                <a:cs typeface="Garamond"/>
                <a:sym typeface="Garamond"/>
              </a:rPr>
              <a:t>: The payments industry is undergoing rapid digitalization, driven by increased e-commerce penetration, growing mobile payment adoption, and a shift toward automated financial solutions.</a:t>
            </a:r>
            <a:endParaRPr sz="1100">
              <a:solidFill>
                <a:schemeClr val="dk1"/>
              </a:solidFill>
              <a:latin typeface="Garamond"/>
              <a:ea typeface="Garamond"/>
              <a:cs typeface="Garamond"/>
              <a:sym typeface="Garamond"/>
            </a:endParaRPr>
          </a:p>
          <a:p>
            <a:pPr indent="-298450" lvl="0" marL="1371600" rtl="0" algn="l">
              <a:lnSpc>
                <a:spcPct val="115000"/>
              </a:lnSpc>
              <a:spcBef>
                <a:spcPts val="0"/>
              </a:spcBef>
              <a:spcAft>
                <a:spcPts val="0"/>
              </a:spcAft>
              <a:buClr>
                <a:schemeClr val="dk1"/>
              </a:buClr>
              <a:buSzPts val="1100"/>
              <a:buFont typeface="Garamond"/>
              <a:buChar char="●"/>
            </a:pPr>
            <a:r>
              <a:rPr lang="en" sz="1100">
                <a:solidFill>
                  <a:schemeClr val="dk1"/>
                </a:solidFill>
                <a:latin typeface="Garamond"/>
                <a:ea typeface="Garamond"/>
                <a:cs typeface="Garamond"/>
                <a:sym typeface="Garamond"/>
              </a:rPr>
              <a:t>Over 80% of global transactions are expected to be digital by 2030, with CPAY uniquely positioned to capture this growth through its global spend management platform.</a:t>
            </a:r>
            <a:endParaRPr sz="1100">
              <a:solidFill>
                <a:schemeClr val="dk1"/>
              </a:solidFill>
              <a:latin typeface="Garamond"/>
              <a:ea typeface="Garamond"/>
              <a:cs typeface="Garamond"/>
              <a:sym typeface="Garamond"/>
            </a:endParaRPr>
          </a:p>
          <a:p>
            <a:pPr indent="-298450" lvl="0" marL="1371600" rtl="0" algn="l">
              <a:lnSpc>
                <a:spcPct val="115000"/>
              </a:lnSpc>
              <a:spcBef>
                <a:spcPts val="0"/>
              </a:spcBef>
              <a:spcAft>
                <a:spcPts val="0"/>
              </a:spcAft>
              <a:buClr>
                <a:schemeClr val="dk1"/>
              </a:buClr>
              <a:buSzPts val="1100"/>
              <a:buFont typeface="Garamond"/>
              <a:buChar char="●"/>
            </a:pPr>
            <a:r>
              <a:rPr lang="en" sz="1100">
                <a:solidFill>
                  <a:schemeClr val="dk1"/>
                </a:solidFill>
                <a:latin typeface="Garamond"/>
                <a:ea typeface="Garamond"/>
                <a:cs typeface="Garamond"/>
                <a:sym typeface="Garamond"/>
              </a:rPr>
              <a:t>Emerging markets are driving demand for cross-border payment solutions, offering CPAY opportunities to expand its global footprint.</a:t>
            </a:r>
            <a:endParaRPr sz="1100">
              <a:solidFill>
                <a:schemeClr val="dk1"/>
              </a:solidFill>
              <a:latin typeface="Garamond"/>
              <a:ea typeface="Garamond"/>
              <a:cs typeface="Garamond"/>
              <a:sym typeface="Garamond"/>
            </a:endParaRPr>
          </a:p>
          <a:p>
            <a:pPr indent="-311150" lvl="0" marL="457200" rtl="0" algn="l">
              <a:lnSpc>
                <a:spcPct val="115000"/>
              </a:lnSpc>
              <a:spcBef>
                <a:spcPts val="0"/>
              </a:spcBef>
              <a:spcAft>
                <a:spcPts val="0"/>
              </a:spcAft>
              <a:buClr>
                <a:schemeClr val="dk1"/>
              </a:buClr>
              <a:buSzPts val="1300"/>
              <a:buFont typeface="Garamond"/>
              <a:buChar char="●"/>
            </a:pPr>
            <a:r>
              <a:rPr b="1" lang="en" sz="1300">
                <a:solidFill>
                  <a:schemeClr val="dk1"/>
                </a:solidFill>
                <a:latin typeface="Garamond"/>
                <a:ea typeface="Garamond"/>
                <a:cs typeface="Garamond"/>
                <a:sym typeface="Garamond"/>
              </a:rPr>
              <a:t>CPAY’s Strategic Advantage in a Growing Sector</a:t>
            </a:r>
            <a:endParaRPr sz="1100">
              <a:solidFill>
                <a:schemeClr val="dk1"/>
              </a:solidFill>
              <a:latin typeface="Garamond"/>
              <a:ea typeface="Garamond"/>
              <a:cs typeface="Garamond"/>
              <a:sym typeface="Garamond"/>
            </a:endParaRPr>
          </a:p>
          <a:p>
            <a:pPr indent="-298450" lvl="1" marL="914400" rtl="0" algn="l">
              <a:lnSpc>
                <a:spcPct val="115000"/>
              </a:lnSpc>
              <a:spcBef>
                <a:spcPts val="0"/>
              </a:spcBef>
              <a:spcAft>
                <a:spcPts val="0"/>
              </a:spcAft>
              <a:buClr>
                <a:schemeClr val="dk1"/>
              </a:buClr>
              <a:buSzPts val="1100"/>
              <a:buFont typeface="Garamond"/>
              <a:buChar char="○"/>
            </a:pPr>
            <a:r>
              <a:rPr lang="en" sz="1100">
                <a:solidFill>
                  <a:schemeClr val="dk1"/>
                </a:solidFill>
                <a:latin typeface="Garamond"/>
                <a:ea typeface="Garamond"/>
                <a:cs typeface="Garamond"/>
                <a:sym typeface="Garamond"/>
              </a:rPr>
              <a:t>The global payments industry is expected to grow at a CAGR of 7–9% over the next five years, providing a substantial opportunity for Corpay to capture market share.</a:t>
            </a:r>
            <a:endParaRPr sz="1100">
              <a:solidFill>
                <a:schemeClr val="dk1"/>
              </a:solidFill>
              <a:latin typeface="Garamond"/>
              <a:ea typeface="Garamond"/>
              <a:cs typeface="Garamond"/>
              <a:sym typeface="Garamond"/>
            </a:endParaRPr>
          </a:p>
          <a:p>
            <a:pPr indent="-304800" lvl="0" marL="457200" rtl="0" algn="l">
              <a:lnSpc>
                <a:spcPct val="115000"/>
              </a:lnSpc>
              <a:spcBef>
                <a:spcPts val="0"/>
              </a:spcBef>
              <a:spcAft>
                <a:spcPts val="0"/>
              </a:spcAft>
              <a:buClr>
                <a:schemeClr val="dk1"/>
              </a:buClr>
              <a:buSzPts val="1200"/>
              <a:buFont typeface="Garamond"/>
              <a:buChar char="●"/>
            </a:pPr>
            <a:r>
              <a:rPr b="1" lang="en" sz="1200">
                <a:solidFill>
                  <a:schemeClr val="dk1"/>
                </a:solidFill>
                <a:latin typeface="Garamond"/>
                <a:ea typeface="Garamond"/>
                <a:cs typeface="Garamond"/>
                <a:sym typeface="Garamond"/>
              </a:rPr>
              <a:t>Regulatory Emphasis on Transparency</a:t>
            </a:r>
            <a:endParaRPr b="1" sz="1200">
              <a:solidFill>
                <a:schemeClr val="dk1"/>
              </a:solidFill>
              <a:latin typeface="Garamond"/>
              <a:ea typeface="Garamond"/>
              <a:cs typeface="Garamond"/>
              <a:sym typeface="Garamond"/>
            </a:endParaRPr>
          </a:p>
          <a:p>
            <a:pPr indent="-304800" lvl="1" marL="914400" rtl="0" algn="l">
              <a:lnSpc>
                <a:spcPct val="115000"/>
              </a:lnSpc>
              <a:spcBef>
                <a:spcPts val="0"/>
              </a:spcBef>
              <a:spcAft>
                <a:spcPts val="0"/>
              </a:spcAft>
              <a:buClr>
                <a:schemeClr val="dk1"/>
              </a:buClr>
              <a:buSzPts val="1200"/>
              <a:buFont typeface="Garamond"/>
              <a:buChar char="○"/>
            </a:pPr>
            <a:r>
              <a:rPr lang="en" sz="1200">
                <a:solidFill>
                  <a:schemeClr val="dk1"/>
                </a:solidFill>
                <a:latin typeface="Garamond"/>
                <a:ea typeface="Garamond"/>
                <a:cs typeface="Garamond"/>
                <a:sym typeface="Garamond"/>
              </a:rPr>
              <a:t>Regulatory initiatives promoting transparency in cross-border transactions benefit companies like Corpay that already adhere to high compliance standards.</a:t>
            </a:r>
            <a:endParaRPr sz="1200">
              <a:solidFill>
                <a:schemeClr val="dk1"/>
              </a:solidFill>
              <a:latin typeface="Garamond"/>
              <a:ea typeface="Garamond"/>
              <a:cs typeface="Garamond"/>
              <a:sym typeface="Garamond"/>
            </a:endParaRPr>
          </a:p>
          <a:p>
            <a:pPr indent="0" lvl="0" marL="0" rtl="0" algn="l">
              <a:lnSpc>
                <a:spcPct val="115000"/>
              </a:lnSpc>
              <a:spcBef>
                <a:spcPts val="400"/>
              </a:spcBef>
              <a:spcAft>
                <a:spcPts val="0"/>
              </a:spcAft>
              <a:buNone/>
            </a:pPr>
            <a:r>
              <a:t/>
            </a:r>
            <a:endParaRPr b="1" sz="2700">
              <a:solidFill>
                <a:schemeClr val="dk1"/>
              </a:solidFill>
              <a:latin typeface="Garamond"/>
              <a:ea typeface="Garamond"/>
              <a:cs typeface="Garamond"/>
              <a:sym typeface="Garamond"/>
            </a:endParaRPr>
          </a:p>
        </p:txBody>
      </p:sp>
      <p:cxnSp>
        <p:nvCxnSpPr>
          <p:cNvPr id="300" name="Google Shape;300;p48"/>
          <p:cNvCxnSpPr/>
          <p:nvPr/>
        </p:nvCxnSpPr>
        <p:spPr>
          <a:xfrm>
            <a:off x="457200" y="471656"/>
            <a:ext cx="8229600" cy="0"/>
          </a:xfrm>
          <a:prstGeom prst="straightConnector1">
            <a:avLst/>
          </a:prstGeom>
          <a:noFill/>
          <a:ln cap="flat" cmpd="sng" w="38100">
            <a:solidFill>
              <a:srgbClr val="1155CC"/>
            </a:solidFill>
            <a:prstDash val="solid"/>
            <a:round/>
            <a:headEnd len="sm" w="sm" type="none"/>
            <a:tailEnd len="sm" w="sm" type="none"/>
          </a:ln>
        </p:spPr>
      </p:cxnSp>
      <p:pic>
        <p:nvPicPr>
          <p:cNvPr id="301" name="Google Shape;301;p48"/>
          <p:cNvPicPr preferRelativeResize="0"/>
          <p:nvPr/>
        </p:nvPicPr>
        <p:blipFill>
          <a:blip r:embed="rId3">
            <a:alphaModFix/>
          </a:blip>
          <a:stretch>
            <a:fillRect/>
          </a:stretch>
        </p:blipFill>
        <p:spPr>
          <a:xfrm>
            <a:off x="7430249" y="4502851"/>
            <a:ext cx="1228164" cy="526349"/>
          </a:xfrm>
          <a:prstGeom prst="rect">
            <a:avLst/>
          </a:prstGeom>
          <a:noFill/>
          <a:ln>
            <a:noFill/>
          </a:ln>
        </p:spPr>
      </p:pic>
      <p:pic>
        <p:nvPicPr>
          <p:cNvPr id="302" name="Google Shape;302;p48"/>
          <p:cNvPicPr preferRelativeResize="0"/>
          <p:nvPr/>
        </p:nvPicPr>
        <p:blipFill>
          <a:blip r:embed="rId4">
            <a:alphaModFix/>
          </a:blip>
          <a:stretch>
            <a:fillRect/>
          </a:stretch>
        </p:blipFill>
        <p:spPr>
          <a:xfrm>
            <a:off x="7106925" y="83400"/>
            <a:ext cx="1415294" cy="346200"/>
          </a:xfrm>
          <a:prstGeom prst="rect">
            <a:avLst/>
          </a:prstGeom>
          <a:noFill/>
          <a:ln>
            <a:noFill/>
          </a:ln>
        </p:spPr>
      </p:pic>
      <p:pic>
        <p:nvPicPr>
          <p:cNvPr descr="Digital Payment Market Size, Share &amp; Growth Report, 2030" id="303" name="Google Shape;303;p48"/>
          <p:cNvPicPr preferRelativeResize="0"/>
          <p:nvPr/>
        </p:nvPicPr>
        <p:blipFill>
          <a:blip r:embed="rId5">
            <a:alphaModFix/>
          </a:blip>
          <a:stretch>
            <a:fillRect/>
          </a:stretch>
        </p:blipFill>
        <p:spPr>
          <a:xfrm>
            <a:off x="5744450" y="1293838"/>
            <a:ext cx="3239850" cy="23868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49"/>
          <p:cNvSpPr txBox="1"/>
          <p:nvPr/>
        </p:nvSpPr>
        <p:spPr>
          <a:xfrm>
            <a:off x="448500" y="125381"/>
            <a:ext cx="7104600" cy="346200"/>
          </a:xfrm>
          <a:prstGeom prst="rect">
            <a:avLst/>
          </a:prstGeom>
          <a:noFill/>
          <a:ln>
            <a:noFill/>
          </a:ln>
        </p:spPr>
        <p:txBody>
          <a:bodyPr anchorCtr="0" anchor="t" bIns="0" lIns="0" spcFirstLastPara="1" rIns="0" wrap="square" tIns="0">
            <a:noAutofit/>
          </a:bodyPr>
          <a:lstStyle/>
          <a:p>
            <a:pPr indent="0" lvl="0" marL="0" marR="0" rtl="0" algn="l">
              <a:lnSpc>
                <a:spcPct val="95000"/>
              </a:lnSpc>
              <a:spcBef>
                <a:spcPts val="0"/>
              </a:spcBef>
              <a:spcAft>
                <a:spcPts val="0"/>
              </a:spcAft>
              <a:buClr>
                <a:srgbClr val="000000"/>
              </a:buClr>
              <a:buSzPts val="2400"/>
              <a:buFont typeface="Arial"/>
              <a:buNone/>
            </a:pPr>
            <a:r>
              <a:rPr b="1" lang="en" sz="2400">
                <a:latin typeface="Garamond"/>
                <a:ea typeface="Garamond"/>
                <a:cs typeface="Garamond"/>
                <a:sym typeface="Garamond"/>
              </a:rPr>
              <a:t>Risks</a:t>
            </a:r>
            <a:endParaRPr b="1" i="0" sz="2400" u="none" cap="none" strike="noStrike">
              <a:solidFill>
                <a:srgbClr val="000000"/>
              </a:solidFill>
              <a:latin typeface="Garamond"/>
              <a:ea typeface="Garamond"/>
              <a:cs typeface="Garamond"/>
              <a:sym typeface="Garamond"/>
            </a:endParaRPr>
          </a:p>
          <a:p>
            <a:pPr indent="0" lvl="0" marL="0" marR="0" rtl="0" algn="l">
              <a:lnSpc>
                <a:spcPct val="95000"/>
              </a:lnSpc>
              <a:spcBef>
                <a:spcPts val="0"/>
              </a:spcBef>
              <a:spcAft>
                <a:spcPts val="0"/>
              </a:spcAft>
              <a:buClr>
                <a:srgbClr val="000000"/>
              </a:buClr>
              <a:buSzPts val="2400"/>
              <a:buFont typeface="Arial"/>
              <a:buNone/>
            </a:pPr>
            <a:r>
              <a:t/>
            </a:r>
            <a:endParaRPr b="1" i="0" sz="2400" u="none" cap="none" strike="noStrike">
              <a:solidFill>
                <a:srgbClr val="000000"/>
              </a:solidFill>
              <a:latin typeface="Garamond"/>
              <a:ea typeface="Garamond"/>
              <a:cs typeface="Garamond"/>
              <a:sym typeface="Garamond"/>
            </a:endParaRPr>
          </a:p>
        </p:txBody>
      </p:sp>
      <p:sp>
        <p:nvSpPr>
          <p:cNvPr id="310" name="Google Shape;310;p49"/>
          <p:cNvSpPr txBox="1"/>
          <p:nvPr/>
        </p:nvSpPr>
        <p:spPr>
          <a:xfrm>
            <a:off x="6501225" y="674569"/>
            <a:ext cx="31128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Garamond"/>
              <a:ea typeface="Garamond"/>
              <a:cs typeface="Garamond"/>
              <a:sym typeface="Garamond"/>
            </a:endParaRPr>
          </a:p>
        </p:txBody>
      </p:sp>
      <p:sp>
        <p:nvSpPr>
          <p:cNvPr id="311" name="Google Shape;311;p49"/>
          <p:cNvSpPr txBox="1"/>
          <p:nvPr/>
        </p:nvSpPr>
        <p:spPr>
          <a:xfrm>
            <a:off x="457200" y="857975"/>
            <a:ext cx="4114800" cy="29553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1"/>
              </a:buClr>
              <a:buSzPts val="1800"/>
              <a:buFont typeface="Garamond"/>
              <a:buChar char="●"/>
            </a:pPr>
            <a:r>
              <a:rPr b="1" lang="en" sz="1800">
                <a:solidFill>
                  <a:schemeClr val="dk1"/>
                </a:solidFill>
                <a:latin typeface="Garamond"/>
                <a:ea typeface="Garamond"/>
                <a:cs typeface="Garamond"/>
                <a:sym typeface="Garamond"/>
              </a:rPr>
              <a:t>Regulatory and Compliance Risk</a:t>
            </a:r>
            <a:endParaRPr b="1" sz="1800">
              <a:solidFill>
                <a:schemeClr val="dk1"/>
              </a:solidFill>
              <a:latin typeface="Garamond"/>
              <a:ea typeface="Garamond"/>
              <a:cs typeface="Garamond"/>
              <a:sym typeface="Garamond"/>
            </a:endParaRPr>
          </a:p>
          <a:p>
            <a:pPr indent="-342900" lvl="1" marL="914400" rtl="0" algn="l">
              <a:spcBef>
                <a:spcPts val="0"/>
              </a:spcBef>
              <a:spcAft>
                <a:spcPts val="0"/>
              </a:spcAft>
              <a:buClr>
                <a:schemeClr val="dk1"/>
              </a:buClr>
              <a:buSzPts val="1800"/>
              <a:buFont typeface="Garamond"/>
              <a:buChar char="○"/>
            </a:pPr>
            <a:r>
              <a:rPr lang="en" sz="1800">
                <a:solidFill>
                  <a:schemeClr val="dk1"/>
                </a:solidFill>
                <a:latin typeface="Garamond"/>
                <a:ea typeface="Garamond"/>
                <a:cs typeface="Garamond"/>
                <a:sym typeface="Garamond"/>
              </a:rPr>
              <a:t>Corpay operates globally, which exposes it to varying laws and regulatory frameworks across different countries</a:t>
            </a:r>
            <a:endParaRPr sz="1800">
              <a:solidFill>
                <a:schemeClr val="dk1"/>
              </a:solidFill>
              <a:latin typeface="Garamond"/>
              <a:ea typeface="Garamond"/>
              <a:cs typeface="Garamond"/>
              <a:sym typeface="Garamond"/>
            </a:endParaRPr>
          </a:p>
          <a:p>
            <a:pPr indent="-342900" lvl="1" marL="914400" rtl="0" algn="l">
              <a:spcBef>
                <a:spcPts val="0"/>
              </a:spcBef>
              <a:spcAft>
                <a:spcPts val="0"/>
              </a:spcAft>
              <a:buClr>
                <a:schemeClr val="dk1"/>
              </a:buClr>
              <a:buSzPts val="1800"/>
              <a:buFont typeface="Garamond"/>
              <a:buChar char="○"/>
            </a:pPr>
            <a:r>
              <a:rPr lang="en" sz="1800">
                <a:solidFill>
                  <a:schemeClr val="dk1"/>
                </a:solidFill>
                <a:latin typeface="Garamond"/>
                <a:ea typeface="Garamond"/>
                <a:cs typeface="Garamond"/>
                <a:sym typeface="Garamond"/>
              </a:rPr>
              <a:t>Transactions within sanctioned countries could create unintentional fees and penalties</a:t>
            </a:r>
            <a:endParaRPr sz="1800">
              <a:solidFill>
                <a:schemeClr val="dk1"/>
              </a:solidFill>
              <a:latin typeface="Garamond"/>
              <a:ea typeface="Garamond"/>
              <a:cs typeface="Garamond"/>
              <a:sym typeface="Garamond"/>
            </a:endParaRPr>
          </a:p>
          <a:p>
            <a:pPr indent="-342900" lvl="1" marL="914400" rtl="0" algn="l">
              <a:spcBef>
                <a:spcPts val="0"/>
              </a:spcBef>
              <a:spcAft>
                <a:spcPts val="0"/>
              </a:spcAft>
              <a:buClr>
                <a:schemeClr val="dk1"/>
              </a:buClr>
              <a:buSzPts val="1800"/>
              <a:buFont typeface="Garamond"/>
              <a:buChar char="○"/>
            </a:pPr>
            <a:r>
              <a:rPr lang="en" sz="1800">
                <a:solidFill>
                  <a:schemeClr val="dk1"/>
                </a:solidFill>
                <a:latin typeface="Garamond"/>
                <a:ea typeface="Garamond"/>
                <a:cs typeface="Garamond"/>
                <a:sym typeface="Garamond"/>
              </a:rPr>
              <a:t>Non-compliance can lead to legal penalties and reputational damage</a:t>
            </a:r>
            <a:endParaRPr sz="1800">
              <a:solidFill>
                <a:schemeClr val="dk1"/>
              </a:solidFill>
              <a:latin typeface="Garamond"/>
              <a:ea typeface="Garamond"/>
              <a:cs typeface="Garamond"/>
              <a:sym typeface="Garamond"/>
            </a:endParaRPr>
          </a:p>
        </p:txBody>
      </p:sp>
      <p:cxnSp>
        <p:nvCxnSpPr>
          <p:cNvPr id="312" name="Google Shape;312;p49"/>
          <p:cNvCxnSpPr/>
          <p:nvPr/>
        </p:nvCxnSpPr>
        <p:spPr>
          <a:xfrm>
            <a:off x="457200" y="471656"/>
            <a:ext cx="8229600" cy="0"/>
          </a:xfrm>
          <a:prstGeom prst="straightConnector1">
            <a:avLst/>
          </a:prstGeom>
          <a:noFill/>
          <a:ln cap="flat" cmpd="sng" w="38100">
            <a:solidFill>
              <a:srgbClr val="1155CC"/>
            </a:solidFill>
            <a:prstDash val="solid"/>
            <a:round/>
            <a:headEnd len="sm" w="sm" type="none"/>
            <a:tailEnd len="sm" w="sm" type="none"/>
          </a:ln>
        </p:spPr>
      </p:cxnSp>
      <p:pic>
        <p:nvPicPr>
          <p:cNvPr id="313" name="Google Shape;313;p49"/>
          <p:cNvPicPr preferRelativeResize="0"/>
          <p:nvPr/>
        </p:nvPicPr>
        <p:blipFill>
          <a:blip r:embed="rId3">
            <a:alphaModFix/>
          </a:blip>
          <a:stretch>
            <a:fillRect/>
          </a:stretch>
        </p:blipFill>
        <p:spPr>
          <a:xfrm>
            <a:off x="7430249" y="4502851"/>
            <a:ext cx="1228164" cy="526349"/>
          </a:xfrm>
          <a:prstGeom prst="rect">
            <a:avLst/>
          </a:prstGeom>
          <a:noFill/>
          <a:ln>
            <a:noFill/>
          </a:ln>
        </p:spPr>
      </p:pic>
      <p:pic>
        <p:nvPicPr>
          <p:cNvPr descr="File:The Difference Between Bull vs Bear Markets in Investment.jpg ..." id="314" name="Google Shape;314;p49"/>
          <p:cNvPicPr preferRelativeResize="0"/>
          <p:nvPr/>
        </p:nvPicPr>
        <p:blipFill>
          <a:blip r:embed="rId4">
            <a:alphaModFix/>
          </a:blip>
          <a:stretch>
            <a:fillRect/>
          </a:stretch>
        </p:blipFill>
        <p:spPr>
          <a:xfrm>
            <a:off x="88473" y="4405650"/>
            <a:ext cx="935572" cy="623549"/>
          </a:xfrm>
          <a:prstGeom prst="rect">
            <a:avLst/>
          </a:prstGeom>
          <a:noFill/>
          <a:ln>
            <a:noFill/>
          </a:ln>
        </p:spPr>
      </p:pic>
      <p:pic>
        <p:nvPicPr>
          <p:cNvPr id="315" name="Google Shape;315;p49"/>
          <p:cNvPicPr preferRelativeResize="0"/>
          <p:nvPr/>
        </p:nvPicPr>
        <p:blipFill>
          <a:blip r:embed="rId5">
            <a:alphaModFix/>
          </a:blip>
          <a:stretch>
            <a:fillRect/>
          </a:stretch>
        </p:blipFill>
        <p:spPr>
          <a:xfrm>
            <a:off x="7106925" y="83400"/>
            <a:ext cx="1415294" cy="346200"/>
          </a:xfrm>
          <a:prstGeom prst="rect">
            <a:avLst/>
          </a:prstGeom>
          <a:noFill/>
          <a:ln>
            <a:noFill/>
          </a:ln>
        </p:spPr>
      </p:pic>
      <p:sp>
        <p:nvSpPr>
          <p:cNvPr id="316" name="Google Shape;316;p49"/>
          <p:cNvSpPr txBox="1"/>
          <p:nvPr/>
        </p:nvSpPr>
        <p:spPr>
          <a:xfrm>
            <a:off x="4572000" y="857975"/>
            <a:ext cx="4114800" cy="32325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1"/>
              </a:buClr>
              <a:buSzPts val="1800"/>
              <a:buFont typeface="Garamond"/>
              <a:buChar char="●"/>
            </a:pPr>
            <a:r>
              <a:rPr b="1" lang="en" sz="1800">
                <a:solidFill>
                  <a:schemeClr val="dk1"/>
                </a:solidFill>
                <a:latin typeface="Garamond"/>
                <a:ea typeface="Garamond"/>
                <a:cs typeface="Garamond"/>
                <a:sym typeface="Garamond"/>
              </a:rPr>
              <a:t>Market Competition</a:t>
            </a:r>
            <a:endParaRPr sz="1800">
              <a:solidFill>
                <a:schemeClr val="dk1"/>
              </a:solidFill>
              <a:latin typeface="Garamond"/>
              <a:ea typeface="Garamond"/>
              <a:cs typeface="Garamond"/>
              <a:sym typeface="Garamond"/>
            </a:endParaRPr>
          </a:p>
          <a:p>
            <a:pPr indent="-342900" lvl="1" marL="914400" rtl="0" algn="l">
              <a:spcBef>
                <a:spcPts val="0"/>
              </a:spcBef>
              <a:spcAft>
                <a:spcPts val="0"/>
              </a:spcAft>
              <a:buClr>
                <a:schemeClr val="dk1"/>
              </a:buClr>
              <a:buSzPts val="1800"/>
              <a:buFont typeface="Garamond"/>
              <a:buChar char="○"/>
            </a:pPr>
            <a:r>
              <a:rPr lang="en" sz="1800">
                <a:solidFill>
                  <a:schemeClr val="dk1"/>
                </a:solidFill>
                <a:latin typeface="Garamond"/>
                <a:ea typeface="Garamond"/>
                <a:cs typeface="Garamond"/>
                <a:sym typeface="Garamond"/>
              </a:rPr>
              <a:t>The corporate payments sector is crowded with competitors ranging from established financial institutions (e.g., major banks) to agile fintech startups</a:t>
            </a:r>
            <a:endParaRPr sz="1800">
              <a:solidFill>
                <a:schemeClr val="dk1"/>
              </a:solidFill>
              <a:latin typeface="Garamond"/>
              <a:ea typeface="Garamond"/>
              <a:cs typeface="Garamond"/>
              <a:sym typeface="Garamond"/>
            </a:endParaRPr>
          </a:p>
          <a:p>
            <a:pPr indent="-342900" lvl="1" marL="914400" rtl="0" algn="l">
              <a:spcBef>
                <a:spcPts val="0"/>
              </a:spcBef>
              <a:spcAft>
                <a:spcPts val="0"/>
              </a:spcAft>
              <a:buClr>
                <a:schemeClr val="dk1"/>
              </a:buClr>
              <a:buSzPts val="1800"/>
              <a:buFont typeface="Garamond"/>
              <a:buChar char="○"/>
            </a:pPr>
            <a:r>
              <a:rPr lang="en" sz="1800">
                <a:solidFill>
                  <a:schemeClr val="dk1"/>
                </a:solidFill>
                <a:latin typeface="Garamond"/>
                <a:ea typeface="Garamond"/>
                <a:cs typeface="Garamond"/>
                <a:sym typeface="Garamond"/>
              </a:rPr>
              <a:t>Economic downturns can reduce transaction volumes or discourage businesses from investing in additional payment solutions</a:t>
            </a:r>
            <a:endParaRPr sz="1800">
              <a:solidFill>
                <a:schemeClr val="dk1"/>
              </a:solidFill>
              <a:latin typeface="Garamond"/>
              <a:ea typeface="Garamond"/>
              <a:cs typeface="Garamond"/>
              <a:sym typeface="Garamon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50"/>
          <p:cNvSpPr txBox="1"/>
          <p:nvPr/>
        </p:nvSpPr>
        <p:spPr>
          <a:xfrm>
            <a:off x="448500" y="96747"/>
            <a:ext cx="8247000" cy="346200"/>
          </a:xfrm>
          <a:prstGeom prst="rect">
            <a:avLst/>
          </a:prstGeom>
          <a:noFill/>
          <a:ln>
            <a:noFill/>
          </a:ln>
        </p:spPr>
        <p:txBody>
          <a:bodyPr anchorCtr="0" anchor="t" bIns="0" lIns="0" spcFirstLastPara="1" rIns="0" wrap="square" tIns="0">
            <a:noAutofit/>
          </a:bodyPr>
          <a:lstStyle/>
          <a:p>
            <a:pPr indent="0" lvl="0" marL="0" marR="0" rtl="0" algn="l">
              <a:lnSpc>
                <a:spcPct val="95000"/>
              </a:lnSpc>
              <a:spcBef>
                <a:spcPts val="0"/>
              </a:spcBef>
              <a:spcAft>
                <a:spcPts val="0"/>
              </a:spcAft>
              <a:buClr>
                <a:srgbClr val="000000"/>
              </a:buClr>
              <a:buSzPts val="2400"/>
              <a:buFont typeface="Arial"/>
              <a:buNone/>
            </a:pPr>
            <a:r>
              <a:rPr b="1" lang="en" sz="2400">
                <a:solidFill>
                  <a:schemeClr val="dk1"/>
                </a:solidFill>
                <a:latin typeface="Garamond"/>
                <a:ea typeface="Garamond"/>
                <a:cs typeface="Garamond"/>
                <a:sym typeface="Garamond"/>
              </a:rPr>
              <a:t>Conclusion - David</a:t>
            </a:r>
            <a:endParaRPr b="1" i="0" sz="2400" u="none" cap="none" strike="noStrike">
              <a:solidFill>
                <a:srgbClr val="000000"/>
              </a:solidFill>
              <a:latin typeface="Garamond"/>
              <a:ea typeface="Garamond"/>
              <a:cs typeface="Garamond"/>
              <a:sym typeface="Garamond"/>
            </a:endParaRPr>
          </a:p>
          <a:p>
            <a:pPr indent="0" lvl="0" marL="0" marR="0" rtl="0" algn="l">
              <a:lnSpc>
                <a:spcPct val="95000"/>
              </a:lnSpc>
              <a:spcBef>
                <a:spcPts val="0"/>
              </a:spcBef>
              <a:spcAft>
                <a:spcPts val="0"/>
              </a:spcAft>
              <a:buClr>
                <a:srgbClr val="000000"/>
              </a:buClr>
              <a:buSzPts val="2400"/>
              <a:buFont typeface="Arial"/>
              <a:buNone/>
            </a:pPr>
            <a:r>
              <a:t/>
            </a:r>
            <a:endParaRPr b="1" i="0" sz="2400" u="none" cap="none" strike="noStrike">
              <a:solidFill>
                <a:srgbClr val="000000"/>
              </a:solidFill>
              <a:latin typeface="Garamond"/>
              <a:ea typeface="Garamond"/>
              <a:cs typeface="Garamond"/>
              <a:sym typeface="Garamond"/>
            </a:endParaRPr>
          </a:p>
        </p:txBody>
      </p:sp>
      <p:sp>
        <p:nvSpPr>
          <p:cNvPr id="323" name="Google Shape;323;p50"/>
          <p:cNvSpPr txBox="1"/>
          <p:nvPr/>
        </p:nvSpPr>
        <p:spPr>
          <a:xfrm>
            <a:off x="604200" y="957506"/>
            <a:ext cx="64653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324" name="Google Shape;324;p50"/>
          <p:cNvSpPr txBox="1"/>
          <p:nvPr/>
        </p:nvSpPr>
        <p:spPr>
          <a:xfrm>
            <a:off x="457200" y="629375"/>
            <a:ext cx="8065500" cy="22905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2600" u="sng">
                <a:latin typeface="Garamond"/>
                <a:ea typeface="Garamond"/>
                <a:cs typeface="Garamond"/>
                <a:sym typeface="Garamond"/>
              </a:rPr>
              <a:t>Investment</a:t>
            </a:r>
            <a:endParaRPr b="1" sz="2600" u="sng">
              <a:latin typeface="Garamond"/>
              <a:ea typeface="Garamond"/>
              <a:cs typeface="Garamond"/>
              <a:sym typeface="Garamond"/>
            </a:endParaRPr>
          </a:p>
          <a:p>
            <a:pPr indent="-342900" lvl="0" marL="457200" rtl="0" algn="l">
              <a:lnSpc>
                <a:spcPct val="115000"/>
              </a:lnSpc>
              <a:spcBef>
                <a:spcPts val="1200"/>
              </a:spcBef>
              <a:spcAft>
                <a:spcPts val="0"/>
              </a:spcAft>
              <a:buClr>
                <a:schemeClr val="dk1"/>
              </a:buClr>
              <a:buSzPts val="1800"/>
              <a:buFont typeface="Garamond"/>
              <a:buChar char="●"/>
            </a:pPr>
            <a:r>
              <a:rPr lang="en" sz="1800">
                <a:solidFill>
                  <a:schemeClr val="dk1"/>
                </a:solidFill>
                <a:latin typeface="Garamond"/>
                <a:ea typeface="Garamond"/>
                <a:cs typeface="Garamond"/>
                <a:sym typeface="Garamond"/>
              </a:rPr>
              <a:t>Despite some regional integration issues and regulatory challenges, Corpay’s position as a leading B2B payments provider, differentiated from consumer-facing payment providers by its enterprise-focused solutions, diversified revenue model, global reach, and comprehensive product suite, makes it a valid buy for those seeking stability and long-term growth</a:t>
            </a:r>
            <a:endParaRPr sz="1800">
              <a:solidFill>
                <a:schemeClr val="dk1"/>
              </a:solidFill>
              <a:latin typeface="Garamond"/>
              <a:ea typeface="Garamond"/>
              <a:cs typeface="Garamond"/>
              <a:sym typeface="Garamond"/>
            </a:endParaRPr>
          </a:p>
        </p:txBody>
      </p:sp>
      <p:sp>
        <p:nvSpPr>
          <p:cNvPr id="325" name="Google Shape;325;p50"/>
          <p:cNvSpPr txBox="1"/>
          <p:nvPr/>
        </p:nvSpPr>
        <p:spPr>
          <a:xfrm>
            <a:off x="457200" y="2985100"/>
            <a:ext cx="7193700" cy="12774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2600" u="sng">
                <a:latin typeface="Garamond"/>
                <a:ea typeface="Garamond"/>
                <a:cs typeface="Garamond"/>
                <a:sym typeface="Garamond"/>
              </a:rPr>
              <a:t>Timeline</a:t>
            </a:r>
            <a:endParaRPr b="1" sz="2600" u="sng">
              <a:latin typeface="Garamond"/>
              <a:ea typeface="Garamond"/>
              <a:cs typeface="Garamond"/>
              <a:sym typeface="Garamond"/>
            </a:endParaRPr>
          </a:p>
          <a:p>
            <a:pPr indent="-342900" lvl="0" marL="457200" rtl="0" algn="l">
              <a:lnSpc>
                <a:spcPct val="150000"/>
              </a:lnSpc>
              <a:spcBef>
                <a:spcPts val="0"/>
              </a:spcBef>
              <a:spcAft>
                <a:spcPts val="0"/>
              </a:spcAft>
              <a:buClr>
                <a:schemeClr val="dk1"/>
              </a:buClr>
              <a:buSzPts val="1800"/>
              <a:buFont typeface="Garamond"/>
              <a:buChar char="●"/>
            </a:pPr>
            <a:r>
              <a:rPr lang="en" sz="1800">
                <a:solidFill>
                  <a:schemeClr val="dk1"/>
                </a:solidFill>
                <a:latin typeface="Garamond"/>
                <a:ea typeface="Garamond"/>
                <a:cs typeface="Garamond"/>
                <a:sym typeface="Garamond"/>
              </a:rPr>
              <a:t>Long-term hold</a:t>
            </a:r>
            <a:endParaRPr sz="1800">
              <a:solidFill>
                <a:schemeClr val="dk1"/>
              </a:solidFill>
              <a:latin typeface="Garamond"/>
              <a:ea typeface="Garamond"/>
              <a:cs typeface="Garamond"/>
              <a:sym typeface="Garamond"/>
            </a:endParaRPr>
          </a:p>
          <a:p>
            <a:pPr indent="-342900" lvl="0" marL="457200" rtl="0" algn="l">
              <a:lnSpc>
                <a:spcPct val="150000"/>
              </a:lnSpc>
              <a:spcBef>
                <a:spcPts val="0"/>
              </a:spcBef>
              <a:spcAft>
                <a:spcPts val="0"/>
              </a:spcAft>
              <a:buClr>
                <a:schemeClr val="dk1"/>
              </a:buClr>
              <a:buSzPts val="1800"/>
              <a:buFont typeface="Garamond"/>
              <a:buChar char="●"/>
            </a:pPr>
            <a:r>
              <a:rPr lang="en" sz="1800">
                <a:solidFill>
                  <a:schemeClr val="dk1"/>
                </a:solidFill>
                <a:latin typeface="Garamond"/>
                <a:ea typeface="Garamond"/>
                <a:cs typeface="Garamond"/>
                <a:sym typeface="Garamond"/>
              </a:rPr>
              <a:t>Some volatility is expected</a:t>
            </a:r>
            <a:endParaRPr sz="1800">
              <a:solidFill>
                <a:schemeClr val="dk1"/>
              </a:solidFill>
              <a:latin typeface="Garamond"/>
              <a:ea typeface="Garamond"/>
              <a:cs typeface="Garamond"/>
              <a:sym typeface="Garamond"/>
            </a:endParaRPr>
          </a:p>
        </p:txBody>
      </p:sp>
      <p:cxnSp>
        <p:nvCxnSpPr>
          <p:cNvPr id="326" name="Google Shape;326;p50"/>
          <p:cNvCxnSpPr/>
          <p:nvPr/>
        </p:nvCxnSpPr>
        <p:spPr>
          <a:xfrm>
            <a:off x="457200" y="471656"/>
            <a:ext cx="8229600" cy="0"/>
          </a:xfrm>
          <a:prstGeom prst="straightConnector1">
            <a:avLst/>
          </a:prstGeom>
          <a:noFill/>
          <a:ln cap="flat" cmpd="sng" w="38100">
            <a:solidFill>
              <a:srgbClr val="1155CC"/>
            </a:solidFill>
            <a:prstDash val="solid"/>
            <a:round/>
            <a:headEnd len="sm" w="sm" type="none"/>
            <a:tailEnd len="sm" w="sm" type="none"/>
          </a:ln>
        </p:spPr>
      </p:cxnSp>
      <p:pic>
        <p:nvPicPr>
          <p:cNvPr id="327" name="Google Shape;327;p50"/>
          <p:cNvPicPr preferRelativeResize="0"/>
          <p:nvPr/>
        </p:nvPicPr>
        <p:blipFill>
          <a:blip r:embed="rId3">
            <a:alphaModFix/>
          </a:blip>
          <a:stretch>
            <a:fillRect/>
          </a:stretch>
        </p:blipFill>
        <p:spPr>
          <a:xfrm>
            <a:off x="7430249" y="4502851"/>
            <a:ext cx="1228164" cy="526349"/>
          </a:xfrm>
          <a:prstGeom prst="rect">
            <a:avLst/>
          </a:prstGeom>
          <a:noFill/>
          <a:ln>
            <a:noFill/>
          </a:ln>
        </p:spPr>
      </p:pic>
      <p:pic>
        <p:nvPicPr>
          <p:cNvPr id="328" name="Google Shape;328;p50"/>
          <p:cNvPicPr preferRelativeResize="0"/>
          <p:nvPr/>
        </p:nvPicPr>
        <p:blipFill>
          <a:blip r:embed="rId4">
            <a:alphaModFix/>
          </a:blip>
          <a:stretch>
            <a:fillRect/>
          </a:stretch>
        </p:blipFill>
        <p:spPr>
          <a:xfrm>
            <a:off x="7106925" y="83400"/>
            <a:ext cx="1415294" cy="3462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51"/>
          <p:cNvSpPr txBox="1"/>
          <p:nvPr>
            <p:ph type="ctrTitle"/>
          </p:nvPr>
        </p:nvSpPr>
        <p:spPr>
          <a:xfrm>
            <a:off x="685800" y="1659550"/>
            <a:ext cx="46425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3200"/>
              <a:t>Discuss &amp; Vote!</a:t>
            </a:r>
            <a:endParaRPr/>
          </a:p>
        </p:txBody>
      </p:sp>
      <p:pic>
        <p:nvPicPr>
          <p:cNvPr id="334" name="Google Shape;334;p51"/>
          <p:cNvPicPr preferRelativeResize="0"/>
          <p:nvPr/>
        </p:nvPicPr>
        <p:blipFill>
          <a:blip r:embed="rId3">
            <a:alphaModFix/>
          </a:blip>
          <a:stretch>
            <a:fillRect/>
          </a:stretch>
        </p:blipFill>
        <p:spPr>
          <a:xfrm>
            <a:off x="5722705" y="2045304"/>
            <a:ext cx="2219340" cy="1159800"/>
          </a:xfrm>
          <a:prstGeom prst="rect">
            <a:avLst/>
          </a:prstGeom>
          <a:noFill/>
          <a:ln>
            <a:noFill/>
          </a:ln>
        </p:spPr>
      </p:pic>
      <p:pic>
        <p:nvPicPr>
          <p:cNvPr id="335" name="Google Shape;335;p51"/>
          <p:cNvPicPr preferRelativeResize="0"/>
          <p:nvPr/>
        </p:nvPicPr>
        <p:blipFill>
          <a:blip r:embed="rId4">
            <a:alphaModFix/>
          </a:blip>
          <a:stretch>
            <a:fillRect/>
          </a:stretch>
        </p:blipFill>
        <p:spPr>
          <a:xfrm>
            <a:off x="5790680" y="2449022"/>
            <a:ext cx="145275" cy="423000"/>
          </a:xfrm>
          <a:prstGeom prst="rect">
            <a:avLst/>
          </a:prstGeom>
          <a:noFill/>
          <a:ln>
            <a:noFill/>
          </a:ln>
        </p:spPr>
      </p:pic>
      <p:pic>
        <p:nvPicPr>
          <p:cNvPr id="336" name="Google Shape;336;p51"/>
          <p:cNvPicPr preferRelativeResize="0"/>
          <p:nvPr/>
        </p:nvPicPr>
        <p:blipFill>
          <a:blip r:embed="rId5">
            <a:alphaModFix/>
          </a:blip>
          <a:stretch>
            <a:fillRect/>
          </a:stretch>
        </p:blipFill>
        <p:spPr>
          <a:xfrm>
            <a:off x="6336726" y="1313702"/>
            <a:ext cx="1032700" cy="1209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30"/>
          <p:cNvSpPr txBox="1"/>
          <p:nvPr>
            <p:ph type="ctrTitle"/>
          </p:nvPr>
        </p:nvSpPr>
        <p:spPr>
          <a:xfrm>
            <a:off x="685800" y="1659550"/>
            <a:ext cx="46425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3200"/>
              <a:t>Industry Updates</a:t>
            </a:r>
            <a:endParaRPr/>
          </a:p>
        </p:txBody>
      </p:sp>
      <p:pic>
        <p:nvPicPr>
          <p:cNvPr id="140" name="Google Shape;140;p30"/>
          <p:cNvPicPr preferRelativeResize="0"/>
          <p:nvPr/>
        </p:nvPicPr>
        <p:blipFill>
          <a:blip r:embed="rId3">
            <a:alphaModFix/>
          </a:blip>
          <a:stretch>
            <a:fillRect/>
          </a:stretch>
        </p:blipFill>
        <p:spPr>
          <a:xfrm>
            <a:off x="5722705" y="2045304"/>
            <a:ext cx="2219340" cy="1159800"/>
          </a:xfrm>
          <a:prstGeom prst="rect">
            <a:avLst/>
          </a:prstGeom>
          <a:noFill/>
          <a:ln>
            <a:noFill/>
          </a:ln>
        </p:spPr>
      </p:pic>
      <p:pic>
        <p:nvPicPr>
          <p:cNvPr id="141" name="Google Shape;141;p30"/>
          <p:cNvPicPr preferRelativeResize="0"/>
          <p:nvPr/>
        </p:nvPicPr>
        <p:blipFill>
          <a:blip r:embed="rId4">
            <a:alphaModFix/>
          </a:blip>
          <a:stretch>
            <a:fillRect/>
          </a:stretch>
        </p:blipFill>
        <p:spPr>
          <a:xfrm>
            <a:off x="5790680" y="2449022"/>
            <a:ext cx="145275" cy="423000"/>
          </a:xfrm>
          <a:prstGeom prst="rect">
            <a:avLst/>
          </a:prstGeom>
          <a:noFill/>
          <a:ln>
            <a:noFill/>
          </a:ln>
        </p:spPr>
      </p:pic>
      <p:pic>
        <p:nvPicPr>
          <p:cNvPr id="142" name="Google Shape;142;p30"/>
          <p:cNvPicPr preferRelativeResize="0"/>
          <p:nvPr/>
        </p:nvPicPr>
        <p:blipFill>
          <a:blip r:embed="rId5">
            <a:alphaModFix/>
          </a:blip>
          <a:stretch>
            <a:fillRect/>
          </a:stretch>
        </p:blipFill>
        <p:spPr>
          <a:xfrm>
            <a:off x="6336726" y="1313702"/>
            <a:ext cx="1032700" cy="1209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31"/>
          <p:cNvSpPr txBox="1"/>
          <p:nvPr>
            <p:ph type="title"/>
          </p:nvPr>
        </p:nvSpPr>
        <p:spPr>
          <a:xfrm>
            <a:off x="580550" y="306575"/>
            <a:ext cx="78999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3000"/>
              <a:t>Justice Department Sues Visa :)</a:t>
            </a:r>
            <a:endParaRPr sz="3000"/>
          </a:p>
        </p:txBody>
      </p:sp>
      <p:sp>
        <p:nvSpPr>
          <p:cNvPr id="148" name="Google Shape;148;p31"/>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49" name="Google Shape;149;p31"/>
          <p:cNvSpPr txBox="1"/>
          <p:nvPr>
            <p:ph idx="1" type="body"/>
          </p:nvPr>
        </p:nvSpPr>
        <p:spPr>
          <a:xfrm>
            <a:off x="524825" y="1649650"/>
            <a:ext cx="7713300" cy="3161700"/>
          </a:xfrm>
          <a:prstGeom prst="rect">
            <a:avLst/>
          </a:prstGeom>
        </p:spPr>
        <p:txBody>
          <a:bodyPr anchorCtr="0" anchor="t" bIns="0" lIns="0" spcFirstLastPara="1" rIns="0" wrap="square" tIns="0">
            <a:noAutofit/>
          </a:bodyPr>
          <a:lstStyle/>
          <a:p>
            <a:pPr indent="-349250" lvl="0" marL="457200" rtl="0" algn="l">
              <a:spcBef>
                <a:spcPts val="600"/>
              </a:spcBef>
              <a:spcAft>
                <a:spcPts val="0"/>
              </a:spcAft>
              <a:buSzPts val="1900"/>
              <a:buChar char="⬡"/>
            </a:pPr>
            <a:r>
              <a:rPr lang="en" sz="1900"/>
              <a:t>Visa accused of maintaining an unlawful monopoly in the debit card payments market</a:t>
            </a:r>
            <a:endParaRPr sz="1900"/>
          </a:p>
          <a:p>
            <a:pPr indent="-349250" lvl="0" marL="457200" rtl="0" algn="l">
              <a:spcBef>
                <a:spcPts val="0"/>
              </a:spcBef>
              <a:spcAft>
                <a:spcPts val="0"/>
              </a:spcAft>
              <a:buSzPts val="1900"/>
              <a:buChar char="⬡"/>
            </a:pPr>
            <a:r>
              <a:rPr lang="en" sz="1900"/>
              <a:t>Engaging in exclusive agreements that restrict competition and hinder new entrants</a:t>
            </a:r>
            <a:endParaRPr sz="1900"/>
          </a:p>
          <a:p>
            <a:pPr indent="-349250" lvl="0" marL="457200" rtl="0" algn="l">
              <a:spcBef>
                <a:spcPts val="0"/>
              </a:spcBef>
              <a:spcAft>
                <a:spcPts val="0"/>
              </a:spcAft>
              <a:buSzPts val="1900"/>
              <a:buChar char="⬡"/>
            </a:pPr>
            <a:r>
              <a:rPr lang="en" sz="1900"/>
              <a:t>Raises prices for everyone</a:t>
            </a:r>
            <a:endParaRPr sz="1900"/>
          </a:p>
          <a:p>
            <a:pPr indent="-349250" lvl="0" marL="457200" rtl="0" algn="l">
              <a:spcBef>
                <a:spcPts val="0"/>
              </a:spcBef>
              <a:spcAft>
                <a:spcPts val="0"/>
              </a:spcAft>
              <a:buSzPts val="1900"/>
              <a:buChar char="⬡"/>
            </a:pPr>
            <a:r>
              <a:rPr lang="en" sz="1900"/>
              <a:t>DOJ’s action aims to dismantle monopolistic practices, fostering a more competitive and fair debit card payment landscape</a:t>
            </a:r>
            <a:endParaRPr sz="1900"/>
          </a:p>
          <a:p>
            <a:pPr indent="0" lvl="0" marL="0" rtl="0" algn="l">
              <a:spcBef>
                <a:spcPts val="600"/>
              </a:spcBef>
              <a:spcAft>
                <a:spcPts val="0"/>
              </a:spcAft>
              <a:buNone/>
            </a:pPr>
            <a:r>
              <a:t/>
            </a:r>
            <a:endParaRPr sz="1900"/>
          </a:p>
        </p:txBody>
      </p:sp>
      <p:pic>
        <p:nvPicPr>
          <p:cNvPr id="150" name="Google Shape;150;p31"/>
          <p:cNvPicPr preferRelativeResize="0"/>
          <p:nvPr/>
        </p:nvPicPr>
        <p:blipFill>
          <a:blip r:embed="rId3">
            <a:alphaModFix/>
          </a:blip>
          <a:stretch>
            <a:fillRect/>
          </a:stretch>
        </p:blipFill>
        <p:spPr>
          <a:xfrm>
            <a:off x="6894892" y="499662"/>
            <a:ext cx="2249100" cy="991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32"/>
          <p:cNvSpPr txBox="1"/>
          <p:nvPr>
            <p:ph type="title"/>
          </p:nvPr>
        </p:nvSpPr>
        <p:spPr>
          <a:xfrm>
            <a:off x="580550" y="205975"/>
            <a:ext cx="60144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Trump’s Pro-Crypto Policies</a:t>
            </a:r>
            <a:endParaRPr/>
          </a:p>
        </p:txBody>
      </p:sp>
      <p:sp>
        <p:nvSpPr>
          <p:cNvPr id="156" name="Google Shape;156;p32"/>
          <p:cNvSpPr txBox="1"/>
          <p:nvPr>
            <p:ph idx="1" type="body"/>
          </p:nvPr>
        </p:nvSpPr>
        <p:spPr>
          <a:xfrm>
            <a:off x="580550" y="1352550"/>
            <a:ext cx="7406700" cy="3161700"/>
          </a:xfrm>
          <a:prstGeom prst="rect">
            <a:avLst/>
          </a:prstGeom>
        </p:spPr>
        <p:txBody>
          <a:bodyPr anchorCtr="0" anchor="t" bIns="0" lIns="0" spcFirstLastPara="1" rIns="0" wrap="square" tIns="0">
            <a:noAutofit/>
          </a:bodyPr>
          <a:lstStyle/>
          <a:p>
            <a:pPr indent="-342900" lvl="0" marL="457200" rtl="0" algn="l">
              <a:spcBef>
                <a:spcPts val="600"/>
              </a:spcBef>
              <a:spcAft>
                <a:spcPts val="0"/>
              </a:spcAft>
              <a:buSzPts val="1800"/>
              <a:buChar char="⬡"/>
            </a:pPr>
            <a:r>
              <a:rPr lang="en" sz="1800"/>
              <a:t>Reforming the SEC(</a:t>
            </a:r>
            <a:r>
              <a:rPr lang="en" sz="1800"/>
              <a:t>Security and Exchange Commission)</a:t>
            </a:r>
            <a:endParaRPr sz="1800"/>
          </a:p>
          <a:p>
            <a:pPr indent="-342900" lvl="1" marL="914400" rtl="0" algn="l">
              <a:spcBef>
                <a:spcPts val="0"/>
              </a:spcBef>
              <a:spcAft>
                <a:spcPts val="0"/>
              </a:spcAft>
              <a:buSzPts val="1800"/>
              <a:buChar char="∙"/>
            </a:pPr>
            <a:r>
              <a:rPr lang="en" sz="1800"/>
              <a:t>Fire Gary Gensler(current head)</a:t>
            </a:r>
            <a:endParaRPr sz="1800"/>
          </a:p>
          <a:p>
            <a:pPr indent="-342900" lvl="0" marL="457200" rtl="0" algn="l">
              <a:spcBef>
                <a:spcPts val="0"/>
              </a:spcBef>
              <a:spcAft>
                <a:spcPts val="0"/>
              </a:spcAft>
              <a:buSzPts val="1800"/>
              <a:buChar char="⬡"/>
            </a:pPr>
            <a:r>
              <a:rPr lang="en" sz="1800"/>
              <a:t>Create a new strategic bitcoin </a:t>
            </a:r>
            <a:r>
              <a:rPr lang="en" sz="1800"/>
              <a:t>reserve</a:t>
            </a:r>
            <a:endParaRPr sz="1800"/>
          </a:p>
          <a:p>
            <a:pPr indent="-342900" lvl="1" marL="914400" rtl="0" algn="l">
              <a:spcBef>
                <a:spcPts val="0"/>
              </a:spcBef>
              <a:spcAft>
                <a:spcPts val="0"/>
              </a:spcAft>
              <a:buSzPts val="1800"/>
              <a:buChar char="∙"/>
            </a:pPr>
            <a:r>
              <a:rPr lang="en" sz="1800"/>
              <a:t>R</a:t>
            </a:r>
            <a:r>
              <a:rPr lang="en" sz="1800"/>
              <a:t>equiring the FED to hold Bitcoin as a reserve asset(like gold)</a:t>
            </a:r>
            <a:endParaRPr sz="1800"/>
          </a:p>
          <a:p>
            <a:pPr indent="-342900" lvl="1" marL="914400" rtl="0" algn="l">
              <a:spcBef>
                <a:spcPts val="0"/>
              </a:spcBef>
              <a:spcAft>
                <a:spcPts val="0"/>
              </a:spcAft>
              <a:buSzPts val="1800"/>
              <a:buChar char="∙"/>
            </a:pPr>
            <a:r>
              <a:rPr lang="en" sz="1800"/>
              <a:t>Buying 1 million Bitcoin over 5 years, holding for 20 years</a:t>
            </a:r>
            <a:endParaRPr sz="1800"/>
          </a:p>
          <a:p>
            <a:pPr indent="-342900" lvl="0" marL="457200" rtl="0" algn="l">
              <a:spcBef>
                <a:spcPts val="0"/>
              </a:spcBef>
              <a:spcAft>
                <a:spcPts val="0"/>
              </a:spcAft>
              <a:buSzPts val="1800"/>
              <a:buChar char="⬡"/>
            </a:pPr>
            <a:r>
              <a:rPr lang="en" sz="1800"/>
              <a:t>Prevent the creation of a central bank digital currency</a:t>
            </a:r>
            <a:endParaRPr sz="1800"/>
          </a:p>
          <a:p>
            <a:pPr indent="-342900" lvl="0" marL="457200" rtl="0" algn="l">
              <a:spcBef>
                <a:spcPts val="0"/>
              </a:spcBef>
              <a:spcAft>
                <a:spcPts val="0"/>
              </a:spcAft>
              <a:buSzPts val="1800"/>
              <a:buChar char="⬡"/>
            </a:pPr>
            <a:r>
              <a:rPr lang="en" sz="1800"/>
              <a:t>Trump’s personal gains: World Liberty Financial(insider - sell non-</a:t>
            </a:r>
            <a:r>
              <a:rPr lang="en" sz="1800"/>
              <a:t>transferable</a:t>
            </a:r>
            <a:r>
              <a:rPr lang="en" sz="1800"/>
              <a:t> tokens)</a:t>
            </a:r>
            <a:endParaRPr sz="1800"/>
          </a:p>
          <a:p>
            <a:pPr indent="-342900" lvl="1" marL="914400" rtl="0" algn="l">
              <a:spcBef>
                <a:spcPts val="0"/>
              </a:spcBef>
              <a:spcAft>
                <a:spcPts val="0"/>
              </a:spcAft>
              <a:buSzPts val="1800"/>
              <a:buChar char="∙"/>
            </a:pPr>
            <a:r>
              <a:rPr lang="en" sz="1800"/>
              <a:t>What should be regulated by the SEC? </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3"/>
          <p:cNvSpPr txBox="1"/>
          <p:nvPr>
            <p:ph type="title"/>
          </p:nvPr>
        </p:nvSpPr>
        <p:spPr>
          <a:xfrm>
            <a:off x="580550" y="205975"/>
            <a:ext cx="79041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IRS Announces 2025 Tax Brackets</a:t>
            </a:r>
            <a:endParaRPr/>
          </a:p>
        </p:txBody>
      </p:sp>
      <p:sp>
        <p:nvSpPr>
          <p:cNvPr id="162" name="Google Shape;162;p33"/>
          <p:cNvSpPr txBox="1"/>
          <p:nvPr>
            <p:ph idx="1" type="body"/>
          </p:nvPr>
        </p:nvSpPr>
        <p:spPr>
          <a:xfrm>
            <a:off x="580550" y="1352550"/>
            <a:ext cx="7971300" cy="3161700"/>
          </a:xfrm>
          <a:prstGeom prst="rect">
            <a:avLst/>
          </a:prstGeom>
        </p:spPr>
        <p:txBody>
          <a:bodyPr anchorCtr="0" anchor="t" bIns="0" lIns="0" spcFirstLastPara="1" rIns="0" wrap="square" tIns="0">
            <a:noAutofit/>
          </a:bodyPr>
          <a:lstStyle/>
          <a:p>
            <a:pPr indent="-342900" lvl="0" marL="457200" rtl="0" algn="l">
              <a:spcBef>
                <a:spcPts val="600"/>
              </a:spcBef>
              <a:spcAft>
                <a:spcPts val="0"/>
              </a:spcAft>
              <a:buSzPts val="1800"/>
              <a:buChar char="⬡"/>
            </a:pPr>
            <a:r>
              <a:rPr lang="en" sz="1800"/>
              <a:t>Standard Deduction Increase:</a:t>
            </a:r>
            <a:endParaRPr sz="1800"/>
          </a:p>
          <a:p>
            <a:pPr indent="-342900" lvl="1" marL="914400" rtl="0" algn="l">
              <a:spcBef>
                <a:spcPts val="0"/>
              </a:spcBef>
              <a:spcAft>
                <a:spcPts val="0"/>
              </a:spcAft>
              <a:buSzPts val="1800"/>
              <a:buChar char="∙"/>
            </a:pPr>
            <a:r>
              <a:rPr lang="en" sz="1800"/>
              <a:t>Single Filers increases to $15,000 (up $400)</a:t>
            </a:r>
            <a:endParaRPr sz="1800"/>
          </a:p>
          <a:p>
            <a:pPr indent="-342900" lvl="1" marL="914400" rtl="0" algn="l">
              <a:spcBef>
                <a:spcPts val="0"/>
              </a:spcBef>
              <a:spcAft>
                <a:spcPts val="0"/>
              </a:spcAft>
              <a:buSzPts val="1800"/>
              <a:buChar char="∙"/>
            </a:pPr>
            <a:r>
              <a:rPr lang="en" sz="1800"/>
              <a:t>Joint Filers increases to $30,000 (up $800)</a:t>
            </a:r>
            <a:endParaRPr sz="1800"/>
          </a:p>
          <a:p>
            <a:pPr indent="-342900" lvl="0" marL="457200" rtl="0" algn="l">
              <a:spcBef>
                <a:spcPts val="0"/>
              </a:spcBef>
              <a:spcAft>
                <a:spcPts val="0"/>
              </a:spcAft>
              <a:buSzPts val="1800"/>
              <a:buChar char="⬡"/>
            </a:pPr>
            <a:r>
              <a:rPr lang="en" sz="1800"/>
              <a:t>Marginal Tax Bracket:</a:t>
            </a:r>
            <a:endParaRPr sz="1800"/>
          </a:p>
          <a:p>
            <a:pPr indent="-342900" lvl="1" marL="914400" rtl="0" algn="l">
              <a:spcBef>
                <a:spcPts val="0"/>
              </a:spcBef>
              <a:spcAft>
                <a:spcPts val="0"/>
              </a:spcAft>
              <a:buSzPts val="1800"/>
              <a:buChar char="∙"/>
            </a:pPr>
            <a:r>
              <a:rPr lang="en" sz="1800"/>
              <a:t>Income thresholds for all brackets adjusted slightly upwards</a:t>
            </a:r>
            <a:endParaRPr sz="1800"/>
          </a:p>
          <a:p>
            <a:pPr indent="-342900" lvl="0" marL="457200" rtl="0" algn="l">
              <a:spcBef>
                <a:spcPts val="0"/>
              </a:spcBef>
              <a:spcAft>
                <a:spcPts val="0"/>
              </a:spcAft>
              <a:buSzPts val="1800"/>
              <a:buChar char="⬡"/>
            </a:pPr>
            <a:r>
              <a:rPr lang="en" sz="1800"/>
              <a:t>Earned Income Tax Credit (EITC)</a:t>
            </a:r>
            <a:endParaRPr sz="1800"/>
          </a:p>
          <a:p>
            <a:pPr indent="-342900" lvl="1" marL="914400" rtl="0" algn="l">
              <a:spcBef>
                <a:spcPts val="0"/>
              </a:spcBef>
              <a:spcAft>
                <a:spcPts val="0"/>
              </a:spcAft>
              <a:buSzPts val="1800"/>
              <a:buChar char="∙"/>
            </a:pPr>
            <a:r>
              <a:rPr lang="en" sz="1800"/>
              <a:t>Max EITC for families with 3+ children increases to $8046 (up $216)</a:t>
            </a:r>
            <a:endParaRPr sz="1800"/>
          </a:p>
          <a:p>
            <a:pPr indent="-342900" lvl="0" marL="457200" rtl="0" algn="l">
              <a:spcBef>
                <a:spcPts val="0"/>
              </a:spcBef>
              <a:spcAft>
                <a:spcPts val="0"/>
              </a:spcAft>
              <a:buSzPts val="1800"/>
              <a:buChar char="⬡"/>
            </a:pPr>
            <a:r>
              <a:rPr lang="en" sz="1800"/>
              <a:t>Changes reflect inflation adjustments</a:t>
            </a:r>
            <a:endParaRPr sz="1800"/>
          </a:p>
          <a:p>
            <a:pPr indent="-342900" lvl="1" marL="914400" rtl="0" algn="l">
              <a:spcBef>
                <a:spcPts val="0"/>
              </a:spcBef>
              <a:spcAft>
                <a:spcPts val="0"/>
              </a:spcAft>
              <a:buSzPts val="1800"/>
              <a:buChar char="∙"/>
            </a:pPr>
            <a:r>
              <a:rPr lang="en" sz="1800"/>
              <a:t>Reduces Tax Burdens</a:t>
            </a:r>
            <a:endParaRPr sz="1800"/>
          </a:p>
          <a:p>
            <a:pPr indent="-342900" lvl="1" marL="914400" rtl="0" algn="l">
              <a:spcBef>
                <a:spcPts val="0"/>
              </a:spcBef>
              <a:spcAft>
                <a:spcPts val="0"/>
              </a:spcAft>
              <a:buSzPts val="1800"/>
              <a:buChar char="∙"/>
            </a:pPr>
            <a:r>
              <a:rPr lang="en" sz="1800"/>
              <a:t>Increase Deductions &amp; Income Thresholds</a:t>
            </a:r>
            <a:endParaRPr sz="1800"/>
          </a:p>
          <a:p>
            <a:pPr indent="-342900" lvl="1" marL="914400" rtl="0" algn="l">
              <a:spcBef>
                <a:spcPts val="0"/>
              </a:spcBef>
              <a:spcAft>
                <a:spcPts val="0"/>
              </a:spcAft>
              <a:buSzPts val="1800"/>
              <a:buChar char="∙"/>
            </a:pPr>
            <a:r>
              <a:rPr lang="en" sz="1800"/>
              <a:t>Prevents taxpayers from entering higher tax brackets</a:t>
            </a:r>
            <a:endParaRPr sz="1800"/>
          </a:p>
          <a:p>
            <a:pPr indent="0" lvl="0" marL="0" rtl="0" algn="l">
              <a:spcBef>
                <a:spcPts val="600"/>
              </a:spcBef>
              <a:spcAft>
                <a:spcPts val="0"/>
              </a:spcAft>
              <a:buNone/>
            </a:pPr>
            <a:r>
              <a:t/>
            </a:r>
            <a:endParaRPr sz="1800"/>
          </a:p>
          <a:p>
            <a:pPr indent="0" lvl="0" marL="0" rtl="0" algn="l">
              <a:spcBef>
                <a:spcPts val="600"/>
              </a:spcBef>
              <a:spcAft>
                <a:spcPts val="0"/>
              </a:spcAft>
              <a:buNone/>
            </a:pPr>
            <a:r>
              <a:t/>
            </a:r>
            <a:endParaRPr sz="1800"/>
          </a:p>
        </p:txBody>
      </p:sp>
      <p:pic>
        <p:nvPicPr>
          <p:cNvPr id="163" name="Google Shape;163;p33"/>
          <p:cNvPicPr preferRelativeResize="0"/>
          <p:nvPr/>
        </p:nvPicPr>
        <p:blipFill>
          <a:blip r:embed="rId3">
            <a:alphaModFix/>
          </a:blip>
          <a:stretch>
            <a:fillRect/>
          </a:stretch>
        </p:blipFill>
        <p:spPr>
          <a:xfrm>
            <a:off x="6750101" y="1163675"/>
            <a:ext cx="1884676" cy="14080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34"/>
          <p:cNvSpPr txBox="1"/>
          <p:nvPr>
            <p:ph type="title"/>
          </p:nvPr>
        </p:nvSpPr>
        <p:spPr>
          <a:xfrm>
            <a:off x="256075" y="66800"/>
            <a:ext cx="9229500" cy="5457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Robinhood starts Election Betting Market</a:t>
            </a:r>
            <a:endParaRPr/>
          </a:p>
        </p:txBody>
      </p:sp>
      <p:sp>
        <p:nvSpPr>
          <p:cNvPr id="169" name="Google Shape;169;p34"/>
          <p:cNvSpPr txBox="1"/>
          <p:nvPr>
            <p:ph idx="1" type="body"/>
          </p:nvPr>
        </p:nvSpPr>
        <p:spPr>
          <a:xfrm>
            <a:off x="79550" y="717950"/>
            <a:ext cx="7368300" cy="3189900"/>
          </a:xfrm>
          <a:prstGeom prst="rect">
            <a:avLst/>
          </a:prstGeom>
        </p:spPr>
        <p:txBody>
          <a:bodyPr anchorCtr="0" anchor="t" bIns="0" lIns="0" spcFirstLastPara="1" rIns="0" wrap="square" tIns="0">
            <a:noAutofit/>
          </a:bodyPr>
          <a:lstStyle/>
          <a:p>
            <a:pPr indent="-349250" lvl="0" marL="457200" rtl="0" algn="l">
              <a:spcBef>
                <a:spcPts val="1200"/>
              </a:spcBef>
              <a:spcAft>
                <a:spcPts val="0"/>
              </a:spcAft>
              <a:buClr>
                <a:srgbClr val="000000"/>
              </a:buClr>
              <a:buSzPts val="1900"/>
              <a:buFont typeface="Arial"/>
              <a:buChar char="●"/>
            </a:pPr>
            <a:r>
              <a:rPr lang="en" sz="1900"/>
              <a:t>Robinhood has launched a betting market for the presidential election only for US citizens</a:t>
            </a:r>
            <a:endParaRPr sz="1900"/>
          </a:p>
          <a:p>
            <a:pPr indent="-349250" lvl="0" marL="457200" rtl="0" algn="l">
              <a:spcBef>
                <a:spcPts val="0"/>
              </a:spcBef>
              <a:spcAft>
                <a:spcPts val="0"/>
              </a:spcAft>
              <a:buClr>
                <a:srgbClr val="000000"/>
              </a:buClr>
              <a:buSzPts val="1900"/>
              <a:buFont typeface="Arial"/>
              <a:buChar char="●"/>
            </a:pPr>
            <a:r>
              <a:rPr lang="en" sz="1900"/>
              <a:t>Users can wager on presidential candidates, Kamala Harris and Donald Trump, via event contracts (priced between $0.02 and $0.99 | $1 payout | 5000 contracts max per user)</a:t>
            </a:r>
            <a:endParaRPr sz="1900"/>
          </a:p>
          <a:p>
            <a:pPr indent="-349250" lvl="0" marL="457200" rtl="0" algn="l">
              <a:spcBef>
                <a:spcPts val="0"/>
              </a:spcBef>
              <a:spcAft>
                <a:spcPts val="0"/>
              </a:spcAft>
              <a:buClr>
                <a:srgbClr val="000000"/>
              </a:buClr>
              <a:buSzPts val="1900"/>
              <a:buFont typeface="Arial"/>
              <a:buChar char="●"/>
            </a:pPr>
            <a:r>
              <a:rPr lang="en" sz="1900"/>
              <a:t>aims to engage users in political events</a:t>
            </a:r>
            <a:endParaRPr sz="1900"/>
          </a:p>
          <a:p>
            <a:pPr indent="-349250" lvl="0" marL="457200" rtl="0" algn="l">
              <a:spcBef>
                <a:spcPts val="0"/>
              </a:spcBef>
              <a:spcAft>
                <a:spcPts val="0"/>
              </a:spcAft>
              <a:buClr>
                <a:srgbClr val="000000"/>
              </a:buClr>
              <a:buSzPts val="1900"/>
              <a:buFont typeface="Arial"/>
              <a:buChar char="●"/>
            </a:pPr>
            <a:r>
              <a:rPr lang="en" sz="1900"/>
              <a:t>It reflects the increasing interest in political betting</a:t>
            </a:r>
            <a:endParaRPr sz="1900"/>
          </a:p>
          <a:p>
            <a:pPr indent="-349250" lvl="0" marL="457200" rtl="0" algn="l">
              <a:spcBef>
                <a:spcPts val="0"/>
              </a:spcBef>
              <a:spcAft>
                <a:spcPts val="0"/>
              </a:spcAft>
              <a:buClr>
                <a:srgbClr val="000000"/>
              </a:buClr>
              <a:buSzPts val="1900"/>
              <a:buFont typeface="Arial"/>
              <a:buChar char="●"/>
            </a:pPr>
            <a:r>
              <a:rPr lang="en" sz="1900"/>
              <a:t>However, launch raises questions about the implications of gambling on political outcomes:</a:t>
            </a:r>
            <a:endParaRPr sz="1900"/>
          </a:p>
          <a:p>
            <a:pPr indent="-349250" lvl="0" marL="457200" rtl="0" algn="l">
              <a:spcBef>
                <a:spcPts val="0"/>
              </a:spcBef>
              <a:spcAft>
                <a:spcPts val="0"/>
              </a:spcAft>
              <a:buClr>
                <a:srgbClr val="000000"/>
              </a:buClr>
              <a:buSzPts val="1900"/>
              <a:buFont typeface="Arial"/>
              <a:buChar char="●"/>
            </a:pPr>
            <a:r>
              <a:rPr lang="en" sz="1900"/>
              <a:t>Commodity Futures Trading Commision (CFTC) has expressed concerns regarding its </a:t>
            </a:r>
            <a:r>
              <a:rPr lang="en" sz="1900"/>
              <a:t>influence</a:t>
            </a:r>
            <a:r>
              <a:rPr lang="en" sz="1900"/>
              <a:t> on the integrity of election</a:t>
            </a:r>
            <a:endParaRPr sz="1900"/>
          </a:p>
          <a:p>
            <a:pPr indent="0" lvl="0" marL="0" rtl="0" algn="l">
              <a:spcBef>
                <a:spcPts val="1200"/>
              </a:spcBef>
              <a:spcAft>
                <a:spcPts val="0"/>
              </a:spcAft>
              <a:buNone/>
            </a:pPr>
            <a:r>
              <a:t/>
            </a:r>
            <a:endParaRPr sz="1900"/>
          </a:p>
          <a:p>
            <a:pPr indent="0" lvl="0" marL="0" rtl="0" algn="l">
              <a:spcBef>
                <a:spcPts val="1200"/>
              </a:spcBef>
              <a:spcAft>
                <a:spcPts val="0"/>
              </a:spcAft>
              <a:buNone/>
            </a:pPr>
            <a:r>
              <a:t/>
            </a:r>
            <a:endParaRPr sz="1900"/>
          </a:p>
        </p:txBody>
      </p:sp>
      <p:pic>
        <p:nvPicPr>
          <p:cNvPr id="170" name="Google Shape;170;p34"/>
          <p:cNvPicPr preferRelativeResize="0"/>
          <p:nvPr/>
        </p:nvPicPr>
        <p:blipFill>
          <a:blip r:embed="rId3">
            <a:alphaModFix/>
          </a:blip>
          <a:stretch>
            <a:fillRect/>
          </a:stretch>
        </p:blipFill>
        <p:spPr>
          <a:xfrm>
            <a:off x="7447750" y="717950"/>
            <a:ext cx="1543849" cy="15438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5"/>
          <p:cNvSpPr txBox="1"/>
          <p:nvPr>
            <p:ph type="ctrTitle"/>
          </p:nvPr>
        </p:nvSpPr>
        <p:spPr>
          <a:xfrm>
            <a:off x="685800" y="2421550"/>
            <a:ext cx="46425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3200"/>
              <a:t>Education Module: Payments</a:t>
            </a:r>
            <a:endParaRPr sz="3200"/>
          </a:p>
        </p:txBody>
      </p:sp>
      <p:pic>
        <p:nvPicPr>
          <p:cNvPr id="176" name="Google Shape;176;p35"/>
          <p:cNvPicPr preferRelativeResize="0"/>
          <p:nvPr/>
        </p:nvPicPr>
        <p:blipFill>
          <a:blip r:embed="rId3">
            <a:alphaModFix/>
          </a:blip>
          <a:stretch>
            <a:fillRect/>
          </a:stretch>
        </p:blipFill>
        <p:spPr>
          <a:xfrm>
            <a:off x="5722705" y="2045304"/>
            <a:ext cx="2219340" cy="1159800"/>
          </a:xfrm>
          <a:prstGeom prst="rect">
            <a:avLst/>
          </a:prstGeom>
          <a:noFill/>
          <a:ln>
            <a:noFill/>
          </a:ln>
        </p:spPr>
      </p:pic>
      <p:pic>
        <p:nvPicPr>
          <p:cNvPr id="177" name="Google Shape;177;p35"/>
          <p:cNvPicPr preferRelativeResize="0"/>
          <p:nvPr/>
        </p:nvPicPr>
        <p:blipFill>
          <a:blip r:embed="rId4">
            <a:alphaModFix/>
          </a:blip>
          <a:stretch>
            <a:fillRect/>
          </a:stretch>
        </p:blipFill>
        <p:spPr>
          <a:xfrm>
            <a:off x="5790680" y="2449022"/>
            <a:ext cx="145275" cy="423000"/>
          </a:xfrm>
          <a:prstGeom prst="rect">
            <a:avLst/>
          </a:prstGeom>
          <a:noFill/>
          <a:ln>
            <a:noFill/>
          </a:ln>
        </p:spPr>
      </p:pic>
      <p:pic>
        <p:nvPicPr>
          <p:cNvPr id="178" name="Google Shape;178;p35"/>
          <p:cNvPicPr preferRelativeResize="0"/>
          <p:nvPr/>
        </p:nvPicPr>
        <p:blipFill>
          <a:blip r:embed="rId5">
            <a:alphaModFix/>
          </a:blip>
          <a:stretch>
            <a:fillRect/>
          </a:stretch>
        </p:blipFill>
        <p:spPr>
          <a:xfrm>
            <a:off x="6336726" y="1313702"/>
            <a:ext cx="1032700" cy="1209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6"/>
          <p:cNvSpPr txBox="1"/>
          <p:nvPr>
            <p:ph type="title"/>
          </p:nvPr>
        </p:nvSpPr>
        <p:spPr>
          <a:xfrm>
            <a:off x="580550" y="205975"/>
            <a:ext cx="71430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What is the Payments Industry?</a:t>
            </a:r>
            <a:endParaRPr/>
          </a:p>
        </p:txBody>
      </p:sp>
      <p:sp>
        <p:nvSpPr>
          <p:cNvPr id="184" name="Google Shape;184;p36"/>
          <p:cNvSpPr txBox="1"/>
          <p:nvPr>
            <p:ph idx="1" type="body"/>
          </p:nvPr>
        </p:nvSpPr>
        <p:spPr>
          <a:xfrm>
            <a:off x="580550" y="1352550"/>
            <a:ext cx="7406700" cy="3161700"/>
          </a:xfrm>
          <a:prstGeom prst="rect">
            <a:avLst/>
          </a:prstGeom>
        </p:spPr>
        <p:txBody>
          <a:bodyPr anchorCtr="0" anchor="t" bIns="0" lIns="0" spcFirstLastPara="1" rIns="0" wrap="square" tIns="0">
            <a:noAutofit/>
          </a:bodyPr>
          <a:lstStyle/>
          <a:p>
            <a:pPr indent="-342900" lvl="0" marL="457200" rtl="0" algn="l">
              <a:spcBef>
                <a:spcPts val="600"/>
              </a:spcBef>
              <a:spcAft>
                <a:spcPts val="0"/>
              </a:spcAft>
              <a:buSzPts val="1800"/>
              <a:buChar char="⬡"/>
            </a:pPr>
            <a:r>
              <a:rPr lang="en" sz="1800"/>
              <a:t>Industry focused on enabling monetary transactions between individuals, businesses, and institutions</a:t>
            </a:r>
            <a:endParaRPr sz="1800"/>
          </a:p>
          <a:p>
            <a:pPr indent="-342900" lvl="0" marL="457200" rtl="0" algn="l">
              <a:spcBef>
                <a:spcPts val="0"/>
              </a:spcBef>
              <a:spcAft>
                <a:spcPts val="0"/>
              </a:spcAft>
              <a:buSzPts val="1800"/>
              <a:buChar char="⬡"/>
            </a:pPr>
            <a:r>
              <a:rPr lang="en" sz="1800"/>
              <a:t>Key Components:</a:t>
            </a:r>
            <a:endParaRPr sz="1800"/>
          </a:p>
          <a:p>
            <a:pPr indent="-342900" lvl="1" marL="914400" rtl="0" algn="l">
              <a:spcBef>
                <a:spcPts val="0"/>
              </a:spcBef>
              <a:spcAft>
                <a:spcPts val="0"/>
              </a:spcAft>
              <a:buSzPts val="1800"/>
              <a:buChar char="∙"/>
            </a:pPr>
            <a:r>
              <a:rPr lang="en" sz="1800"/>
              <a:t>Payment processors</a:t>
            </a:r>
            <a:endParaRPr sz="1800"/>
          </a:p>
          <a:p>
            <a:pPr indent="-342900" lvl="1" marL="914400" rtl="0" algn="l">
              <a:spcBef>
                <a:spcPts val="0"/>
              </a:spcBef>
              <a:spcAft>
                <a:spcPts val="0"/>
              </a:spcAft>
              <a:buSzPts val="1800"/>
              <a:buChar char="∙"/>
            </a:pPr>
            <a:r>
              <a:rPr lang="en" sz="1800"/>
              <a:t>Banks and financial institutions</a:t>
            </a:r>
            <a:endParaRPr sz="1800"/>
          </a:p>
          <a:p>
            <a:pPr indent="-342900" lvl="1" marL="914400" rtl="0" algn="l">
              <a:spcBef>
                <a:spcPts val="0"/>
              </a:spcBef>
              <a:spcAft>
                <a:spcPts val="0"/>
              </a:spcAft>
              <a:buSzPts val="1800"/>
              <a:buChar char="∙"/>
            </a:pPr>
            <a:r>
              <a:rPr lang="en" sz="1800"/>
              <a:t>Technology providers</a:t>
            </a:r>
            <a:endParaRPr sz="1800"/>
          </a:p>
        </p:txBody>
      </p:sp>
      <p:pic>
        <p:nvPicPr>
          <p:cNvPr id="185" name="Google Shape;185;p36"/>
          <p:cNvPicPr preferRelativeResize="0"/>
          <p:nvPr/>
        </p:nvPicPr>
        <p:blipFill>
          <a:blip r:embed="rId3">
            <a:alphaModFix/>
          </a:blip>
          <a:stretch>
            <a:fillRect/>
          </a:stretch>
        </p:blipFill>
        <p:spPr>
          <a:xfrm>
            <a:off x="5421251" y="2097875"/>
            <a:ext cx="2917151" cy="256820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Aliena template">
  <a:themeElements>
    <a:clrScheme name="Custom 347">
      <a:dk1>
        <a:srgbClr val="050060"/>
      </a:dk1>
      <a:lt1>
        <a:srgbClr val="FFFFFF"/>
      </a:lt1>
      <a:dk2>
        <a:srgbClr val="585963"/>
      </a:dk2>
      <a:lt2>
        <a:srgbClr val="F3F3F3"/>
      </a:lt2>
      <a:accent1>
        <a:srgbClr val="0A2F9E"/>
      </a:accent1>
      <a:accent2>
        <a:srgbClr val="3544FF"/>
      </a:accent2>
      <a:accent3>
        <a:srgbClr val="24D6FF"/>
      </a:accent3>
      <a:accent4>
        <a:srgbClr val="00FFFF"/>
      </a:accent4>
      <a:accent5>
        <a:srgbClr val="A458FF"/>
      </a:accent5>
      <a:accent6>
        <a:srgbClr val="D392FF"/>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